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31"/>
  </p:notesMasterIdLst>
  <p:sldIdLst>
    <p:sldId id="262" r:id="rId4"/>
    <p:sldId id="257" r:id="rId5"/>
    <p:sldId id="258" r:id="rId6"/>
    <p:sldId id="259" r:id="rId7"/>
    <p:sldId id="260" r:id="rId8"/>
    <p:sldId id="280" r:id="rId9"/>
    <p:sldId id="281" r:id="rId10"/>
    <p:sldId id="282" r:id="rId11"/>
    <p:sldId id="284" r:id="rId12"/>
    <p:sldId id="283" r:id="rId13"/>
    <p:sldId id="285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5E32-FDF0-4DF9-B2DE-E3C77F22AEBD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5024-0E36-4206-95E0-1B6D0121D5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41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5024-0E36-4206-95E0-1B6D0121D5D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48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1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219600" y="-176400"/>
            <a:ext cx="117219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219600" y="-176400"/>
            <a:ext cx="117219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19600" y="-176400"/>
            <a:ext cx="117219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0" y="786240"/>
            <a:ext cx="12191760" cy="0"/>
          </a:xfrm>
          <a:prstGeom prst="line">
            <a:avLst/>
          </a:prstGeom>
          <a:ln w="126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2"/>
          <p:cNvSpPr/>
          <p:nvPr/>
        </p:nvSpPr>
        <p:spPr>
          <a:xfrm>
            <a:off x="11698920" y="6351120"/>
            <a:ext cx="0" cy="3600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Image 12"/>
          <p:cNvPicPr/>
          <p:nvPr/>
        </p:nvPicPr>
        <p:blipFill>
          <a:blip r:embed="rId14"/>
          <a:stretch/>
        </p:blipFill>
        <p:spPr>
          <a:xfrm>
            <a:off x="74880" y="6181200"/>
            <a:ext cx="840240" cy="529200"/>
          </a:xfrm>
          <a:prstGeom prst="rect">
            <a:avLst/>
          </a:prstGeom>
          <a:ln>
            <a:noFill/>
          </a:ln>
        </p:spPr>
      </p:pic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219600" y="-176400"/>
            <a:ext cx="117219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>
            <a:off x="0" y="786240"/>
            <a:ext cx="12191760" cy="0"/>
          </a:xfrm>
          <a:prstGeom prst="line">
            <a:avLst/>
          </a:prstGeom>
          <a:ln w="126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Line 2"/>
          <p:cNvSpPr/>
          <p:nvPr/>
        </p:nvSpPr>
        <p:spPr>
          <a:xfrm>
            <a:off x="11698920" y="6351120"/>
            <a:ext cx="0" cy="3600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Image 12"/>
          <p:cNvPicPr/>
          <p:nvPr/>
        </p:nvPicPr>
        <p:blipFill>
          <a:blip r:embed="rId14"/>
          <a:stretch/>
        </p:blipFill>
        <p:spPr>
          <a:xfrm>
            <a:off x="74880" y="6181200"/>
            <a:ext cx="840240" cy="529200"/>
          </a:xfrm>
          <a:prstGeom prst="rect">
            <a:avLst/>
          </a:prstGeom>
          <a:ln>
            <a:noFill/>
          </a:ln>
        </p:spPr>
      </p:pic>
      <p:sp>
        <p:nvSpPr>
          <p:cNvPr id="88" name="Line 3"/>
          <p:cNvSpPr/>
          <p:nvPr/>
        </p:nvSpPr>
        <p:spPr>
          <a:xfrm>
            <a:off x="11698920" y="6351120"/>
            <a:ext cx="0" cy="3600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Image 9"/>
          <p:cNvPicPr/>
          <p:nvPr/>
        </p:nvPicPr>
        <p:blipFill>
          <a:blip r:embed="rId14"/>
          <a:stretch/>
        </p:blipFill>
        <p:spPr>
          <a:xfrm>
            <a:off x="74880" y="6181200"/>
            <a:ext cx="840240" cy="529200"/>
          </a:xfrm>
          <a:prstGeom prst="rect">
            <a:avLst/>
          </a:prstGeom>
          <a:ln>
            <a:noFill/>
          </a:ln>
        </p:spPr>
      </p:pic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 1"/>
          <p:cNvSpPr/>
          <p:nvPr/>
        </p:nvSpPr>
        <p:spPr>
          <a:xfrm>
            <a:off x="0" y="786240"/>
            <a:ext cx="12191760" cy="0"/>
          </a:xfrm>
          <a:prstGeom prst="line">
            <a:avLst/>
          </a:prstGeom>
          <a:ln w="126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Line 2"/>
          <p:cNvSpPr/>
          <p:nvPr/>
        </p:nvSpPr>
        <p:spPr>
          <a:xfrm>
            <a:off x="11698920" y="6351120"/>
            <a:ext cx="0" cy="3600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Image 12"/>
          <p:cNvPicPr/>
          <p:nvPr/>
        </p:nvPicPr>
        <p:blipFill>
          <a:blip r:embed="rId14"/>
          <a:stretch/>
        </p:blipFill>
        <p:spPr>
          <a:xfrm>
            <a:off x="74880" y="6181200"/>
            <a:ext cx="840240" cy="529200"/>
          </a:xfrm>
          <a:prstGeom prst="rect">
            <a:avLst/>
          </a:prstGeom>
          <a:ln>
            <a:noFill/>
          </a:ln>
        </p:spPr>
      </p:pic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E967870-01F4-4D04-99F9-5931DEF9A38B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</a:t>
            </a:fld>
            <a:endParaRPr lang="fr-FR" sz="1200" b="0" strike="noStrike" spc="-1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5C30FC-0047-0C49-9649-813DBFBDC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-15450"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BBDDB4-CC22-834D-B392-9FF03AA8FDA7}"/>
              </a:ext>
            </a:extLst>
          </p:cNvPr>
          <p:cNvSpPr txBox="1"/>
          <p:nvPr/>
        </p:nvSpPr>
        <p:spPr>
          <a:xfrm>
            <a:off x="5900243" y="2171700"/>
            <a:ext cx="6243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GOTHAM-BOOK" panose="02000504050000020004" pitchFamily="2" charset="0"/>
              </a:rPr>
              <a:t>« L’avenir, large porte ouverte sur un horizon aussi vaste que la mer ! 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51" y="5561975"/>
            <a:ext cx="810876" cy="82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68" y="1109446"/>
            <a:ext cx="875558" cy="89694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1"/>
          <p:cNvSpPr txBox="1"/>
          <p:nvPr/>
        </p:nvSpPr>
        <p:spPr>
          <a:xfrm>
            <a:off x="653291" y="348309"/>
            <a:ext cx="5246140" cy="43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fr-FR"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 DE VIE - ACTIVITÉ EXTRA PRO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1"/>
          <p:cNvSpPr/>
          <p:nvPr/>
        </p:nvSpPr>
        <p:spPr>
          <a:xfrm>
            <a:off x="174367" y="1038062"/>
            <a:ext cx="11929583" cy="12396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A9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174367" y="5584756"/>
            <a:ext cx="12016661" cy="10897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1027135" y="1060894"/>
            <a:ext cx="1945477" cy="66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Suite à une démo de basket à l’école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Bonne ambiance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1"/>
          <p:cNvSpPr txBox="1"/>
          <p:nvPr/>
        </p:nvSpPr>
        <p:spPr>
          <a:xfrm>
            <a:off x="7703874" y="86509"/>
            <a:ext cx="4141236" cy="7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Thématique principale si il y en a une: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Collectif, ambiance, transmission, curiosité, polyvalence, du rythme</a:t>
            </a:r>
            <a:endParaRPr sz="133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1"/>
          <p:cNvSpPr/>
          <p:nvPr/>
        </p:nvSpPr>
        <p:spPr>
          <a:xfrm>
            <a:off x="261821" y="4010318"/>
            <a:ext cx="11668351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stealth" w="med" len="med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1"/>
          <p:cNvSpPr/>
          <p:nvPr/>
        </p:nvSpPr>
        <p:spPr>
          <a:xfrm>
            <a:off x="871360" y="3749088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1611516" y="3749088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5098559" y="3815175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1"/>
          <p:cNvSpPr txBox="1"/>
          <p:nvPr/>
        </p:nvSpPr>
        <p:spPr>
          <a:xfrm>
            <a:off x="206273" y="4358627"/>
            <a:ext cx="1334401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Depuis CE2 (1987)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Albertville</a:t>
            </a: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526226" y="3123128"/>
            <a:ext cx="1757125" cy="7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1"/>
          <p:cNvSpPr/>
          <p:nvPr/>
        </p:nvSpPr>
        <p:spPr>
          <a:xfrm>
            <a:off x="2699238" y="3749088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1"/>
          <p:cNvSpPr/>
          <p:nvPr/>
        </p:nvSpPr>
        <p:spPr>
          <a:xfrm>
            <a:off x="6318357" y="369796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1"/>
          <p:cNvSpPr/>
          <p:nvPr/>
        </p:nvSpPr>
        <p:spPr>
          <a:xfrm>
            <a:off x="7375778" y="369796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8637810" y="369796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/>
          <p:nvPr/>
        </p:nvSpPr>
        <p:spPr>
          <a:xfrm>
            <a:off x="9666124" y="3749088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/>
          <p:nvPr/>
        </p:nvSpPr>
        <p:spPr>
          <a:xfrm>
            <a:off x="10995360" y="369796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4465618" y="3815175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5712865" y="3749088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3581444" y="378434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1"/>
          <p:cNvSpPr txBox="1"/>
          <p:nvPr/>
        </p:nvSpPr>
        <p:spPr>
          <a:xfrm>
            <a:off x="432049" y="5540798"/>
            <a:ext cx="1945477" cy="27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Gym: souplesse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65;p10">
            <a:extLst>
              <a:ext uri="{FF2B5EF4-FFF2-40B4-BE49-F238E27FC236}">
                <a16:creationId xmlns:a16="http://schemas.microsoft.com/office/drawing/2014/main" id="{68128ACC-02FD-F475-6DF6-82E9E3D846FD}"/>
              </a:ext>
            </a:extLst>
          </p:cNvPr>
          <p:cNvSpPr txBox="1"/>
          <p:nvPr/>
        </p:nvSpPr>
        <p:spPr>
          <a:xfrm>
            <a:off x="878241" y="3915412"/>
            <a:ext cx="7759570" cy="296964"/>
          </a:xfrm>
          <a:prstGeom prst="rect">
            <a:avLst/>
          </a:prstGeom>
          <a:solidFill>
            <a:srgbClr val="AEAED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Club à </a:t>
            </a:r>
            <a:r>
              <a:rPr lang="fr-FR" sz="13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FR" sz="133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lbertville jusque 2014 (césure année du DUETI) puis club de Gilly de 2014/15 -2017</a:t>
            </a:r>
            <a:endParaRPr sz="133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26;p11">
            <a:extLst>
              <a:ext uri="{FF2B5EF4-FFF2-40B4-BE49-F238E27FC236}">
                <a16:creationId xmlns:a16="http://schemas.microsoft.com/office/drawing/2014/main" id="{B28FDA26-7B74-BEB0-E605-9F850E8EE2AF}"/>
              </a:ext>
            </a:extLst>
          </p:cNvPr>
          <p:cNvSpPr txBox="1"/>
          <p:nvPr/>
        </p:nvSpPr>
        <p:spPr>
          <a:xfrm>
            <a:off x="8373387" y="3136073"/>
            <a:ext cx="1097504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Entraineur depuis 2017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01;p8">
            <a:extLst>
              <a:ext uri="{FF2B5EF4-FFF2-40B4-BE49-F238E27FC236}">
                <a16:creationId xmlns:a16="http://schemas.microsoft.com/office/drawing/2014/main" id="{E8BAF081-F63F-793F-F258-2FF3B50A6B78}"/>
              </a:ext>
            </a:extLst>
          </p:cNvPr>
          <p:cNvSpPr txBox="1"/>
          <p:nvPr/>
        </p:nvSpPr>
        <p:spPr>
          <a:xfrm>
            <a:off x="7848778" y="4266413"/>
            <a:ext cx="1578064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Diplôme 1 en 2017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01;p8">
            <a:extLst>
              <a:ext uri="{FF2B5EF4-FFF2-40B4-BE49-F238E27FC236}">
                <a16:creationId xmlns:a16="http://schemas.microsoft.com/office/drawing/2014/main" id="{359AA42C-8E97-6E87-5A76-CD47B1FE636D}"/>
              </a:ext>
            </a:extLst>
          </p:cNvPr>
          <p:cNvSpPr txBox="1"/>
          <p:nvPr/>
        </p:nvSpPr>
        <p:spPr>
          <a:xfrm>
            <a:off x="10267045" y="2814377"/>
            <a:ext cx="1578064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Diplôme 2 (initiateur) en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5;p10">
            <a:extLst>
              <a:ext uri="{FF2B5EF4-FFF2-40B4-BE49-F238E27FC236}">
                <a16:creationId xmlns:a16="http://schemas.microsoft.com/office/drawing/2014/main" id="{73A8B35C-ACF1-D8A2-AEE5-CC7DBD10C109}"/>
              </a:ext>
            </a:extLst>
          </p:cNvPr>
          <p:cNvSpPr txBox="1"/>
          <p:nvPr/>
        </p:nvSpPr>
        <p:spPr>
          <a:xfrm>
            <a:off x="8644691" y="3902204"/>
            <a:ext cx="2761973" cy="2969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Entraineu</a:t>
            </a:r>
            <a:r>
              <a:rPr lang="fr-FR" sz="133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équipe féminine</a:t>
            </a:r>
            <a:endParaRPr sz="133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lèche : courbe vers le bas 7">
            <a:extLst>
              <a:ext uri="{FF2B5EF4-FFF2-40B4-BE49-F238E27FC236}">
                <a16:creationId xmlns:a16="http://schemas.microsoft.com/office/drawing/2014/main" id="{EBDEBEAB-208B-2971-BB97-CE69E45EA8CF}"/>
              </a:ext>
            </a:extLst>
          </p:cNvPr>
          <p:cNvSpPr/>
          <p:nvPr/>
        </p:nvSpPr>
        <p:spPr>
          <a:xfrm>
            <a:off x="7703873" y="2640915"/>
            <a:ext cx="2004701" cy="482331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TRANSMISSION</a:t>
            </a:r>
          </a:p>
        </p:txBody>
      </p:sp>
      <p:sp>
        <p:nvSpPr>
          <p:cNvPr id="9" name="Google Shape;301;p8">
            <a:extLst>
              <a:ext uri="{FF2B5EF4-FFF2-40B4-BE49-F238E27FC236}">
                <a16:creationId xmlns:a16="http://schemas.microsoft.com/office/drawing/2014/main" id="{D93BCB69-CB52-351B-8A61-5B75327660D3}"/>
              </a:ext>
            </a:extLst>
          </p:cNvPr>
          <p:cNvSpPr txBox="1"/>
          <p:nvPr/>
        </p:nvSpPr>
        <p:spPr>
          <a:xfrm>
            <a:off x="2183580" y="3182412"/>
            <a:ext cx="1578064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Diplôme arbitre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25;p11">
            <a:extLst>
              <a:ext uri="{FF2B5EF4-FFF2-40B4-BE49-F238E27FC236}">
                <a16:creationId xmlns:a16="http://schemas.microsoft.com/office/drawing/2014/main" id="{B31429D1-85AA-EA4B-664D-C011FBECF19B}"/>
              </a:ext>
            </a:extLst>
          </p:cNvPr>
          <p:cNvSpPr txBox="1"/>
          <p:nvPr/>
        </p:nvSpPr>
        <p:spPr>
          <a:xfrm>
            <a:off x="2272102" y="4415924"/>
            <a:ext cx="1597616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1997-2000 </a:t>
            </a: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Albertville</a:t>
            </a: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59;p11">
            <a:extLst>
              <a:ext uri="{FF2B5EF4-FFF2-40B4-BE49-F238E27FC236}">
                <a16:creationId xmlns:a16="http://schemas.microsoft.com/office/drawing/2014/main" id="{82C263FC-4C45-9A46-C3AB-63D242BE3622}"/>
              </a:ext>
            </a:extLst>
          </p:cNvPr>
          <p:cNvSpPr txBox="1"/>
          <p:nvPr/>
        </p:nvSpPr>
        <p:spPr>
          <a:xfrm>
            <a:off x="1908414" y="5540798"/>
            <a:ext cx="1945477" cy="95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Basket: Arbitrage pas évident, il y </a:t>
            </a:r>
            <a:r>
              <a:rPr lang="fr-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pu </a:t>
            </a: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avoir des situations compliqués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Niveau régional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16;p11">
            <a:extLst>
              <a:ext uri="{FF2B5EF4-FFF2-40B4-BE49-F238E27FC236}">
                <a16:creationId xmlns:a16="http://schemas.microsoft.com/office/drawing/2014/main" id="{123FA302-B911-2F22-41AB-D1D061FDE853}"/>
              </a:ext>
            </a:extLst>
          </p:cNvPr>
          <p:cNvSpPr txBox="1"/>
          <p:nvPr/>
        </p:nvSpPr>
        <p:spPr>
          <a:xfrm>
            <a:off x="4758026" y="2627930"/>
            <a:ext cx="1945477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 Niveau national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26;p11">
            <a:extLst>
              <a:ext uri="{FF2B5EF4-FFF2-40B4-BE49-F238E27FC236}">
                <a16:creationId xmlns:a16="http://schemas.microsoft.com/office/drawing/2014/main" id="{45B3A093-FCAE-6274-2780-EFE5584FB5ED}"/>
              </a:ext>
            </a:extLst>
          </p:cNvPr>
          <p:cNvSpPr txBox="1"/>
          <p:nvPr/>
        </p:nvSpPr>
        <p:spPr>
          <a:xfrm>
            <a:off x="4313657" y="3302485"/>
            <a:ext cx="2004700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Taekwondo: 2003-2007 + secrétaire du club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26;p11">
            <a:extLst>
              <a:ext uri="{FF2B5EF4-FFF2-40B4-BE49-F238E27FC236}">
                <a16:creationId xmlns:a16="http://schemas.microsoft.com/office/drawing/2014/main" id="{361A9D97-1D64-5238-516A-6AADCE97CB7B}"/>
              </a:ext>
            </a:extLst>
          </p:cNvPr>
          <p:cNvSpPr txBox="1"/>
          <p:nvPr/>
        </p:nvSpPr>
        <p:spPr>
          <a:xfrm>
            <a:off x="6281178" y="3215673"/>
            <a:ext cx="2004700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Badminton: 2010-2015 + présidente du club 2014-2015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65;p10">
            <a:extLst>
              <a:ext uri="{FF2B5EF4-FFF2-40B4-BE49-F238E27FC236}">
                <a16:creationId xmlns:a16="http://schemas.microsoft.com/office/drawing/2014/main" id="{05B99758-0CD0-9821-1A3B-10CBCC21B148}"/>
              </a:ext>
            </a:extLst>
          </p:cNvPr>
          <p:cNvSpPr txBox="1"/>
          <p:nvPr/>
        </p:nvSpPr>
        <p:spPr>
          <a:xfrm>
            <a:off x="9331243" y="4684874"/>
            <a:ext cx="2761973" cy="5016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Yoga, trail et course à pieds (loisir/plaisir le dimanche)</a:t>
            </a:r>
            <a:endParaRPr sz="133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26;p11">
            <a:extLst>
              <a:ext uri="{FF2B5EF4-FFF2-40B4-BE49-F238E27FC236}">
                <a16:creationId xmlns:a16="http://schemas.microsoft.com/office/drawing/2014/main" id="{20BF00A0-2B68-B5A9-56D9-FCBBEB54B661}"/>
              </a:ext>
            </a:extLst>
          </p:cNvPr>
          <p:cNvSpPr txBox="1"/>
          <p:nvPr/>
        </p:nvSpPr>
        <p:spPr>
          <a:xfrm>
            <a:off x="8183141" y="5230048"/>
            <a:ext cx="1706448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2019/2017: guitare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26;p11">
            <a:extLst>
              <a:ext uri="{FF2B5EF4-FFF2-40B4-BE49-F238E27FC236}">
                <a16:creationId xmlns:a16="http://schemas.microsoft.com/office/drawing/2014/main" id="{92007A99-2003-A39C-A523-604EE75A7668}"/>
              </a:ext>
            </a:extLst>
          </p:cNvPr>
          <p:cNvSpPr txBox="1"/>
          <p:nvPr/>
        </p:nvSpPr>
        <p:spPr>
          <a:xfrm>
            <a:off x="10267045" y="5209290"/>
            <a:ext cx="1945476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Bénévolat dans milieu sport et associatif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16;p11">
            <a:extLst>
              <a:ext uri="{FF2B5EF4-FFF2-40B4-BE49-F238E27FC236}">
                <a16:creationId xmlns:a16="http://schemas.microsoft.com/office/drawing/2014/main" id="{267969AD-D4EA-D862-D218-247F9C5DF081}"/>
              </a:ext>
            </a:extLst>
          </p:cNvPr>
          <p:cNvSpPr txBox="1"/>
          <p:nvPr/>
        </p:nvSpPr>
        <p:spPr>
          <a:xfrm>
            <a:off x="2743071" y="1088916"/>
            <a:ext cx="2352075" cy="103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Basket: le collectif, l’ambiance, la vie de club, maintenant la transmission (valeur du sport en général), la compétition</a:t>
            </a:r>
            <a:endParaRPr sz="12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16;p11">
            <a:extLst>
              <a:ext uri="{FF2B5EF4-FFF2-40B4-BE49-F238E27FC236}">
                <a16:creationId xmlns:a16="http://schemas.microsoft.com/office/drawing/2014/main" id="{AEE87167-61D0-7E1F-FC6B-23D2DAA5D8C7}"/>
              </a:ext>
            </a:extLst>
          </p:cNvPr>
          <p:cNvSpPr txBox="1"/>
          <p:nvPr/>
        </p:nvSpPr>
        <p:spPr>
          <a:xfrm>
            <a:off x="3619276" y="5573114"/>
            <a:ext cx="2661902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Basket: passage d’amateur à + professionnel, perte du côt</a:t>
            </a: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familiale authentique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16;p11">
            <a:extLst>
              <a:ext uri="{FF2B5EF4-FFF2-40B4-BE49-F238E27FC236}">
                <a16:creationId xmlns:a16="http://schemas.microsoft.com/office/drawing/2014/main" id="{43EF9486-FA63-5ABA-158F-5292D6C7AC16}"/>
              </a:ext>
            </a:extLst>
          </p:cNvPr>
          <p:cNvSpPr txBox="1"/>
          <p:nvPr/>
        </p:nvSpPr>
        <p:spPr>
          <a:xfrm>
            <a:off x="4921959" y="1020057"/>
            <a:ext cx="2352075" cy="129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Taekwondo: art martial, la technique, le combat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valeurs de respect, rigueur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Travail de la souplesse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1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Bad: ambiance du club, très convivial, cardio, très complet</a:t>
            </a:r>
            <a:endParaRPr sz="11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6;p11">
            <a:extLst>
              <a:ext uri="{FF2B5EF4-FFF2-40B4-BE49-F238E27FC236}">
                <a16:creationId xmlns:a16="http://schemas.microsoft.com/office/drawing/2014/main" id="{D56DDF07-A89C-3BE0-AC8B-7366DEE55D00}"/>
              </a:ext>
            </a:extLst>
          </p:cNvPr>
          <p:cNvSpPr txBox="1"/>
          <p:nvPr/>
        </p:nvSpPr>
        <p:spPr>
          <a:xfrm>
            <a:off x="6059518" y="5573355"/>
            <a:ext cx="3367324" cy="128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Taekwondo: stop car j’ai du faire des choix.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 de femme et les hommes ne prenait pas forcement de précautions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Bad: trop lourd de cumulé présidence et le sport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16;p11">
            <a:extLst>
              <a:ext uri="{FF2B5EF4-FFF2-40B4-BE49-F238E27FC236}">
                <a16:creationId xmlns:a16="http://schemas.microsoft.com/office/drawing/2014/main" id="{30EF7449-86D7-396E-F095-82D237282DB9}"/>
              </a:ext>
            </a:extLst>
          </p:cNvPr>
          <p:cNvSpPr txBox="1"/>
          <p:nvPr/>
        </p:nvSpPr>
        <p:spPr>
          <a:xfrm>
            <a:off x="9331242" y="918050"/>
            <a:ext cx="2867529" cy="124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Yoga: côté zen, relaxation, méditation (groupe sympa)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Trail et course à pied: exutoire, être dehors, découverte de nouveaux endroits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PLAISIR avant tout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65;p10">
            <a:extLst>
              <a:ext uri="{FF2B5EF4-FFF2-40B4-BE49-F238E27FC236}">
                <a16:creationId xmlns:a16="http://schemas.microsoft.com/office/drawing/2014/main" id="{69525F74-1BF3-2044-D5CE-84201B4EAF6E}"/>
              </a:ext>
            </a:extLst>
          </p:cNvPr>
          <p:cNvSpPr txBox="1"/>
          <p:nvPr/>
        </p:nvSpPr>
        <p:spPr>
          <a:xfrm>
            <a:off x="5891273" y="4559664"/>
            <a:ext cx="1696115" cy="738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Club Handi sport Albertville(2010-2015)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 du club puis</a:t>
            </a:r>
            <a:endParaRPr lang="fr-FR"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Secrétaire du club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16;p11">
            <a:extLst>
              <a:ext uri="{FF2B5EF4-FFF2-40B4-BE49-F238E27FC236}">
                <a16:creationId xmlns:a16="http://schemas.microsoft.com/office/drawing/2014/main" id="{F88388E5-EAED-057B-245E-8900FB18594B}"/>
              </a:ext>
            </a:extLst>
          </p:cNvPr>
          <p:cNvSpPr txBox="1"/>
          <p:nvPr/>
        </p:nvSpPr>
        <p:spPr>
          <a:xfrm>
            <a:off x="7152354" y="1041211"/>
            <a:ext cx="2216144" cy="11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Club </a:t>
            </a:r>
            <a:r>
              <a:rPr lang="fr-FR" sz="1270" b="1" i="0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handi</a:t>
            </a: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sport: je connaissais la présidente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rencontre de belles personnes,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Relativiser les choses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Expériences professionnelles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E967870-01F4-4D04-99F9-5931DEF9A38B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11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DA0627-F0CA-755C-FC25-0DEA3FE29DF0}"/>
              </a:ext>
            </a:extLst>
          </p:cNvPr>
          <p:cNvSpPr txBox="1"/>
          <p:nvPr/>
        </p:nvSpPr>
        <p:spPr>
          <a:xfrm>
            <a:off x="2630658" y="1941342"/>
            <a:ext cx="62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Voir slide ligne de vie pro</a:t>
            </a:r>
          </a:p>
        </p:txBody>
      </p:sp>
    </p:spTree>
    <p:extLst>
      <p:ext uri="{BB962C8B-B14F-4D97-AF65-F5344CB8AC3E}">
        <p14:creationId xmlns:p14="http://schemas.microsoft.com/office/powerpoint/2010/main" val="277745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Compétences Métiers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76C4EE6-6D99-4BC6-B1C9-3F717AC02392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Compétences techniques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D461E318-113D-4221-AB66-62C5B45AD1C3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Compétences comportementales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07EF0038-139E-4782-81C5-B35F09A931D3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Diplômes et Formations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0B620F91-2B39-4763-B829-A52BF81F78C9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15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D2F7A8-9676-152F-C021-577D16176704}"/>
              </a:ext>
            </a:extLst>
          </p:cNvPr>
          <p:cNvSpPr txBox="1"/>
          <p:nvPr/>
        </p:nvSpPr>
        <p:spPr>
          <a:xfrm>
            <a:off x="2630658" y="1941342"/>
            <a:ext cx="62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Voir slide ligne de vie études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Loisirs et centres d’intérêts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DCE25001-2D97-4F59-BA6C-A658AE901A07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16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9AE09B-12B3-019B-B4EF-E1EA67AF7749}"/>
              </a:ext>
            </a:extLst>
          </p:cNvPr>
          <p:cNvSpPr txBox="1"/>
          <p:nvPr/>
        </p:nvSpPr>
        <p:spPr>
          <a:xfrm>
            <a:off x="2630658" y="1941342"/>
            <a:ext cx="62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Voir slide ligne de vie activités extra pro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Mes qualités atouts forces …..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6964200" y="1063800"/>
            <a:ext cx="5226840" cy="51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3B3838"/>
                </a:solidFill>
                <a:latin typeface="Calibri"/>
              </a:rPr>
              <a:t>Ce que j’aime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991520" y="2421000"/>
            <a:ext cx="2879640" cy="1439280"/>
          </a:xfrm>
          <a:prstGeom prst="ellipse">
            <a:avLst/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Ce que j’aime chez moi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B15FCE9-5B87-4B79-BDEB-CA3C666E27E3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17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Mes réussites , mes petites victoires…..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964200" y="1063800"/>
            <a:ext cx="5226840" cy="51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3B3838"/>
                </a:solidFill>
                <a:latin typeface="Calibri"/>
              </a:rPr>
              <a:t>Mes réussites , mes petites victoires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1991520" y="2421000"/>
            <a:ext cx="2879640" cy="1439280"/>
          </a:xfrm>
          <a:prstGeom prst="ellipse">
            <a:avLst/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Ce dont je suis Fiere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EEED3DE-1756-4EED-A07A-5C10A396AAD0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18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Vos contraintes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729680" y="2838960"/>
            <a:ext cx="2879640" cy="1439280"/>
          </a:xfrm>
          <a:prstGeom prst="ellipse">
            <a:avLst/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Contraintes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919520" y="1614960"/>
            <a:ext cx="2339280" cy="1223280"/>
          </a:xfrm>
          <a:prstGeom prst="ellipse">
            <a:avLst/>
          </a:prstGeom>
          <a:solidFill>
            <a:srgbClr val="CF2F8E"/>
          </a:solidFill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Loisirs Engagement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8040240" y="1978920"/>
            <a:ext cx="2339280" cy="1259280"/>
          </a:xfrm>
          <a:prstGeom prst="ellipse">
            <a:avLst/>
          </a:prstGeom>
          <a:solidFill>
            <a:srgbClr val="CF2F8E"/>
          </a:solidFill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Familiale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7968240" y="3994920"/>
            <a:ext cx="2339280" cy="1259280"/>
          </a:xfrm>
          <a:prstGeom prst="ellipse">
            <a:avLst/>
          </a:prstGeom>
          <a:solidFill>
            <a:srgbClr val="CF2F8E"/>
          </a:solidFill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Financières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7" name="CustomShape 6"/>
          <p:cNvSpPr/>
          <p:nvPr/>
        </p:nvSpPr>
        <p:spPr>
          <a:xfrm>
            <a:off x="4818600" y="4943160"/>
            <a:ext cx="2701080" cy="1259280"/>
          </a:xfrm>
          <a:prstGeom prst="ellipse">
            <a:avLst/>
          </a:prstGeom>
          <a:solidFill>
            <a:srgbClr val="CF2F8E"/>
          </a:solidFill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Géographiques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8" name="CustomShape 7"/>
          <p:cNvSpPr/>
          <p:nvPr/>
        </p:nvSpPr>
        <p:spPr>
          <a:xfrm>
            <a:off x="1775520" y="3738960"/>
            <a:ext cx="2339280" cy="1259280"/>
          </a:xfrm>
          <a:prstGeom prst="ellipse">
            <a:avLst/>
          </a:prstGeom>
          <a:solidFill>
            <a:srgbClr val="CF2F8E"/>
          </a:solidFill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Santé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9" name="CustomShape 8"/>
          <p:cNvSpPr/>
          <p:nvPr/>
        </p:nvSpPr>
        <p:spPr>
          <a:xfrm>
            <a:off x="4999680" y="1126800"/>
            <a:ext cx="2339280" cy="1108440"/>
          </a:xfrm>
          <a:prstGeom prst="ellipse">
            <a:avLst/>
          </a:prstGeom>
          <a:solidFill>
            <a:srgbClr val="CF2F8E"/>
          </a:solidFill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Autres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0" name="CustomShape 9"/>
          <p:cNvSpPr/>
          <p:nvPr/>
        </p:nvSpPr>
        <p:spPr>
          <a:xfrm rot="20077800">
            <a:off x="4160160" y="3801240"/>
            <a:ext cx="563760" cy="214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10"/>
          <p:cNvSpPr/>
          <p:nvPr/>
        </p:nvSpPr>
        <p:spPr>
          <a:xfrm rot="2653800">
            <a:off x="4178160" y="2770560"/>
            <a:ext cx="701280" cy="214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11"/>
          <p:cNvSpPr/>
          <p:nvPr/>
        </p:nvSpPr>
        <p:spPr>
          <a:xfrm rot="8633400">
            <a:off x="7483680" y="2912760"/>
            <a:ext cx="563760" cy="214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12"/>
          <p:cNvSpPr/>
          <p:nvPr/>
        </p:nvSpPr>
        <p:spPr>
          <a:xfrm rot="16200000">
            <a:off x="5887440" y="4517640"/>
            <a:ext cx="563760" cy="214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13"/>
          <p:cNvSpPr/>
          <p:nvPr/>
        </p:nvSpPr>
        <p:spPr>
          <a:xfrm rot="13119000">
            <a:off x="7486920" y="4001400"/>
            <a:ext cx="563760" cy="214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14"/>
          <p:cNvSpPr/>
          <p:nvPr/>
        </p:nvSpPr>
        <p:spPr>
          <a:xfrm rot="5400000">
            <a:off x="5985360" y="2457000"/>
            <a:ext cx="404280" cy="214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15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869C6EF-E106-4203-9B09-0CD00B28FB03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079880" y="1124640"/>
            <a:ext cx="3313080" cy="518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Déroulement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991520" y="119664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Analyse de la demande et des objectifs professionnels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991520" y="191916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 startAt="2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Analyse dynamique de l’histoire professionnelle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991520" y="264168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 startAt="3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Étude de la personnalité, atouts et freins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1991520" y="336384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 startAt="4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Étude des motivations et forces au travail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1991520" y="408312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 startAt="5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Exploration des compétences, des capacités et qualités personnelles et professionnelles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1991520" y="480204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 startAt="6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Évaluation du potentiel d’évolution et des postes professionnels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9" name="CustomShape 9"/>
          <p:cNvSpPr/>
          <p:nvPr/>
        </p:nvSpPr>
        <p:spPr>
          <a:xfrm>
            <a:off x="1991520" y="5520600"/>
            <a:ext cx="7955280" cy="64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310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6480">
              <a:lnSpc>
                <a:spcPct val="100000"/>
              </a:lnSpc>
              <a:buClr>
                <a:srgbClr val="3B3838"/>
              </a:buClr>
              <a:buFont typeface="Calibri Light"/>
              <a:buAutoNum type="arabicPeriod" startAt="7"/>
            </a:pPr>
            <a:r>
              <a:rPr lang="fr-FR" sz="2000" b="0" strike="noStrike" spc="-1">
                <a:solidFill>
                  <a:srgbClr val="3B3838"/>
                </a:solidFill>
                <a:latin typeface="Calibri"/>
                <a:ea typeface="DejaVu Sans"/>
              </a:rPr>
              <a:t>Détermination des plans d’actions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80" name="CustomShape 10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B60F408E-071B-4B5F-8B9F-5228E65BB2B4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412520" y="1845000"/>
            <a:ext cx="3311640" cy="4486680"/>
          </a:xfrm>
          <a:prstGeom prst="upArrow">
            <a:avLst>
              <a:gd name="adj1" fmla="val 50000"/>
              <a:gd name="adj2" fmla="val 46875"/>
            </a:avLst>
          </a:prstGeom>
          <a:solidFill>
            <a:srgbClr val="C515A8">
              <a:alpha val="51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Vos aspirations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2756160" y="5787360"/>
            <a:ext cx="6624000" cy="395280"/>
          </a:xfrm>
          <a:prstGeom prst="roundRect">
            <a:avLst>
              <a:gd name="adj" fmla="val 16667"/>
            </a:avLst>
          </a:prstGeom>
          <a:solidFill>
            <a:srgbClr val="F49AE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Enfance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2756160" y="4754160"/>
            <a:ext cx="6624000" cy="395280"/>
          </a:xfrm>
          <a:prstGeom prst="roundRect">
            <a:avLst>
              <a:gd name="adj" fmla="val 16667"/>
            </a:avLst>
          </a:prstGeom>
          <a:solidFill>
            <a:srgbClr val="EF67D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Adolescence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2756160" y="3719880"/>
            <a:ext cx="6624000" cy="395280"/>
          </a:xfrm>
          <a:prstGeom prst="roundRect">
            <a:avLst>
              <a:gd name="adj" fmla="val 16667"/>
            </a:avLst>
          </a:prstGeom>
          <a:solidFill>
            <a:srgbClr val="E92BC9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Jeune Adulte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2756160" y="2593800"/>
            <a:ext cx="6624000" cy="395280"/>
          </a:xfrm>
          <a:prstGeom prst="roundRect">
            <a:avLst>
              <a:gd name="adj" fmla="val 16667"/>
            </a:avLst>
          </a:prstGeom>
          <a:solidFill>
            <a:srgbClr val="C515A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Maintenant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3" name="CustomShape 7"/>
          <p:cNvSpPr/>
          <p:nvPr/>
        </p:nvSpPr>
        <p:spPr>
          <a:xfrm>
            <a:off x="2756160" y="1418040"/>
            <a:ext cx="6624000" cy="395280"/>
          </a:xfrm>
          <a:prstGeom prst="roundRect">
            <a:avLst>
              <a:gd name="adj" fmla="val 16667"/>
            </a:avLst>
          </a:prstGeom>
          <a:solidFill>
            <a:srgbClr val="92107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+ Tard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4E4F17FA-714C-466F-B802-805F08EC34E8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412520" y="1845000"/>
            <a:ext cx="3311640" cy="4486680"/>
          </a:xfrm>
          <a:prstGeom prst="upArrow">
            <a:avLst>
              <a:gd name="adj1" fmla="val 50000"/>
              <a:gd name="adj2" fmla="val 46875"/>
            </a:avLst>
          </a:prstGeom>
          <a:solidFill>
            <a:srgbClr val="C515A8">
              <a:alpha val="51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2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Vos aspirations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756160" y="5787360"/>
            <a:ext cx="2979000" cy="395280"/>
          </a:xfrm>
          <a:prstGeom prst="roundRect">
            <a:avLst>
              <a:gd name="adj" fmla="val 16667"/>
            </a:avLst>
          </a:prstGeom>
          <a:solidFill>
            <a:srgbClr val="F49AE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Enfance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2756160" y="4754160"/>
            <a:ext cx="2979000" cy="395280"/>
          </a:xfrm>
          <a:prstGeom prst="roundRect">
            <a:avLst>
              <a:gd name="adj" fmla="val 16667"/>
            </a:avLst>
          </a:prstGeom>
          <a:solidFill>
            <a:srgbClr val="EF67D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Adolescence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2756160" y="3719880"/>
            <a:ext cx="2979000" cy="395280"/>
          </a:xfrm>
          <a:prstGeom prst="roundRect">
            <a:avLst>
              <a:gd name="adj" fmla="val 16667"/>
            </a:avLst>
          </a:prstGeom>
          <a:solidFill>
            <a:srgbClr val="E92BC9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Jeune Adulte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>
            <a:off x="2756160" y="2593800"/>
            <a:ext cx="2979000" cy="395280"/>
          </a:xfrm>
          <a:prstGeom prst="roundRect">
            <a:avLst>
              <a:gd name="adj" fmla="val 16667"/>
            </a:avLst>
          </a:prstGeom>
          <a:solidFill>
            <a:srgbClr val="C515A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Maintenant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2756160" y="1418040"/>
            <a:ext cx="2979000" cy="395280"/>
          </a:xfrm>
          <a:prstGeom prst="roundRect">
            <a:avLst>
              <a:gd name="adj" fmla="val 16667"/>
            </a:avLst>
          </a:prstGeom>
          <a:solidFill>
            <a:srgbClr val="92107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+ Tard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72" name="CustomShape 8"/>
          <p:cNvSpPr/>
          <p:nvPr/>
        </p:nvSpPr>
        <p:spPr>
          <a:xfrm>
            <a:off x="6428880" y="1412640"/>
            <a:ext cx="3843000" cy="395280"/>
          </a:xfrm>
          <a:prstGeom prst="roundRect">
            <a:avLst>
              <a:gd name="adj" fmla="val 16667"/>
            </a:avLst>
          </a:prstGeom>
          <a:solidFill>
            <a:srgbClr val="92107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6500880" y="3753000"/>
            <a:ext cx="3771000" cy="395280"/>
          </a:xfrm>
          <a:prstGeom prst="roundRect">
            <a:avLst>
              <a:gd name="adj" fmla="val 16667"/>
            </a:avLst>
          </a:prstGeom>
          <a:solidFill>
            <a:srgbClr val="E92BC9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6527880" y="4761360"/>
            <a:ext cx="3743640" cy="395280"/>
          </a:xfrm>
          <a:prstGeom prst="roundRect">
            <a:avLst>
              <a:gd name="adj" fmla="val 16667"/>
            </a:avLst>
          </a:prstGeom>
          <a:solidFill>
            <a:srgbClr val="EF67D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6527880" y="5789880"/>
            <a:ext cx="3743640" cy="395280"/>
          </a:xfrm>
          <a:prstGeom prst="roundRect">
            <a:avLst>
              <a:gd name="adj" fmla="val 16667"/>
            </a:avLst>
          </a:prstGeom>
          <a:solidFill>
            <a:srgbClr val="F49AE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>
            <a:off x="6527880" y="2601000"/>
            <a:ext cx="3743640" cy="395280"/>
          </a:xfrm>
          <a:prstGeom prst="roundRect">
            <a:avLst>
              <a:gd name="adj" fmla="val 16667"/>
            </a:avLst>
          </a:prstGeom>
          <a:solidFill>
            <a:srgbClr val="C515A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13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1276CE3F-4ECC-471B-8B68-AFFA17E1FD19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412520" y="1845000"/>
            <a:ext cx="3311640" cy="4486680"/>
          </a:xfrm>
          <a:prstGeom prst="upArrow">
            <a:avLst>
              <a:gd name="adj1" fmla="val 50000"/>
              <a:gd name="adj2" fmla="val 46875"/>
            </a:avLst>
          </a:prstGeom>
          <a:solidFill>
            <a:srgbClr val="C515A8">
              <a:alpha val="51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Vos aspirations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2756160" y="2593800"/>
            <a:ext cx="2979000" cy="395280"/>
          </a:xfrm>
          <a:prstGeom prst="roundRect">
            <a:avLst>
              <a:gd name="adj" fmla="val 16667"/>
            </a:avLst>
          </a:prstGeom>
          <a:solidFill>
            <a:srgbClr val="C515A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Maintenant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6455880" y="908640"/>
            <a:ext cx="3815640" cy="3095640"/>
          </a:xfrm>
          <a:prstGeom prst="roundRect">
            <a:avLst>
              <a:gd name="adj" fmla="val 16667"/>
            </a:avLst>
          </a:prstGeom>
          <a:solidFill>
            <a:srgbClr val="C515A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FFFFFF"/>
                </a:solidFill>
                <a:uFillTx/>
                <a:latin typeface="Calibri"/>
                <a:ea typeface="DejaVu Sans"/>
              </a:rPr>
              <a:t>Centres intérêt</a:t>
            </a:r>
            <a:r>
              <a:rPr lang="fr-FR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 :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FFFFFF"/>
                </a:solidFill>
                <a:uFillTx/>
                <a:latin typeface="Calibri"/>
                <a:ea typeface="DejaVu Sans"/>
              </a:rPr>
              <a:t>Domaines</a:t>
            </a:r>
            <a:r>
              <a:rPr lang="fr-FR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 :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FFFFFF"/>
                </a:solidFill>
                <a:uFillTx/>
                <a:latin typeface="Calibri"/>
                <a:ea typeface="DejaVu Sans"/>
              </a:rPr>
              <a:t>Professions / Activités </a:t>
            </a:r>
            <a:r>
              <a:rPr lang="fr-FR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: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6527880" y="4241880"/>
            <a:ext cx="3743640" cy="2210760"/>
          </a:xfrm>
          <a:prstGeom prst="roundRect">
            <a:avLst>
              <a:gd name="adj" fmla="val 16667"/>
            </a:avLst>
          </a:prstGeom>
          <a:solidFill>
            <a:srgbClr val="F49AE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-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82297AB-6BC7-4E86-A8DA-F6BCE92CBF95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Vos valeurs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1308240" y="1063800"/>
            <a:ext cx="10883160" cy="51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7D345628-64C1-435D-B4FF-EAAC06A0D806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Votre poste actuel</a:t>
            </a:r>
            <a:endParaRPr lang="fr-FR" sz="3200" b="0" strike="noStrike" spc="-1">
              <a:latin typeface="Arial"/>
            </a:endParaRPr>
          </a:p>
        </p:txBody>
      </p:sp>
      <p:grpSp>
        <p:nvGrpSpPr>
          <p:cNvPr id="288" name="Group 2"/>
          <p:cNvGrpSpPr/>
          <p:nvPr/>
        </p:nvGrpSpPr>
        <p:grpSpPr>
          <a:xfrm>
            <a:off x="1615320" y="1340640"/>
            <a:ext cx="8999280" cy="4967640"/>
            <a:chOff x="1615320" y="1340640"/>
            <a:chExt cx="8999280" cy="4967640"/>
          </a:xfrm>
        </p:grpSpPr>
        <p:sp>
          <p:nvSpPr>
            <p:cNvPr id="289" name="CustomShape 3"/>
            <p:cNvSpPr/>
            <p:nvPr/>
          </p:nvSpPr>
          <p:spPr>
            <a:xfrm>
              <a:off x="1615320" y="1340640"/>
              <a:ext cx="4499280" cy="345564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Satisfaisant (++)</a:t>
              </a: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290" name="CustomShape 4"/>
            <p:cNvSpPr/>
            <p:nvPr/>
          </p:nvSpPr>
          <p:spPr>
            <a:xfrm>
              <a:off x="6115320" y="1340640"/>
              <a:ext cx="4499280" cy="345564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A Améliorer (-+)</a:t>
              </a: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291" name="CustomShape 5"/>
            <p:cNvSpPr/>
            <p:nvPr/>
          </p:nvSpPr>
          <p:spPr>
            <a:xfrm>
              <a:off x="1615320" y="4797000"/>
              <a:ext cx="4499280" cy="151128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92107C"/>
                  </a:solidFill>
                  <a:latin typeface="Calibri"/>
                  <a:ea typeface="DejaVu Sans"/>
                </a:rPr>
                <a:t>A Enlever (--)</a:t>
              </a: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</p:txBody>
        </p:sp>
        <p:sp>
          <p:nvSpPr>
            <p:cNvPr id="292" name="CustomShape 6"/>
            <p:cNvSpPr/>
            <p:nvPr/>
          </p:nvSpPr>
          <p:spPr>
            <a:xfrm>
              <a:off x="6115320" y="4797000"/>
              <a:ext cx="4499280" cy="143928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92107C"/>
                  </a:solidFill>
                  <a:latin typeface="Calibri"/>
                  <a:ea typeface="DejaVu Sans"/>
                </a:rPr>
                <a:t>A Intégrer (+-)</a:t>
              </a:r>
              <a:endParaRPr lang="fr-FR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2000" b="0" strike="noStrike" spc="-1">
                <a:latin typeface="Arial"/>
              </a:endParaRPr>
            </a:p>
          </p:txBody>
        </p:sp>
      </p:grpSp>
      <p:sp>
        <p:nvSpPr>
          <p:cNvPr id="293" name="CustomShape 7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4AEBA767-D73C-4A36-84FF-C2DE4A756D8A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IKIGAI</a:t>
            </a:r>
            <a:endParaRPr lang="fr-FR" sz="3200" b="0" strike="noStrike" spc="-1">
              <a:latin typeface="Arial"/>
            </a:endParaRPr>
          </a:p>
        </p:txBody>
      </p:sp>
      <p:grpSp>
        <p:nvGrpSpPr>
          <p:cNvPr id="295" name="Group 2"/>
          <p:cNvGrpSpPr/>
          <p:nvPr/>
        </p:nvGrpSpPr>
        <p:grpSpPr>
          <a:xfrm>
            <a:off x="2207520" y="1340640"/>
            <a:ext cx="7776000" cy="4679280"/>
            <a:chOff x="2207520" y="1340640"/>
            <a:chExt cx="7776000" cy="4679280"/>
          </a:xfrm>
        </p:grpSpPr>
        <p:sp>
          <p:nvSpPr>
            <p:cNvPr id="296" name="CustomShape 3"/>
            <p:cNvSpPr/>
            <p:nvPr/>
          </p:nvSpPr>
          <p:spPr>
            <a:xfrm>
              <a:off x="2207520" y="1340640"/>
              <a:ext cx="3887640" cy="233928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PASSION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(Ce que j’aime)</a:t>
              </a:r>
              <a:endParaRPr lang="fr-FR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</p:txBody>
        </p:sp>
        <p:sp>
          <p:nvSpPr>
            <p:cNvPr id="297" name="CustomShape 4"/>
            <p:cNvSpPr/>
            <p:nvPr/>
          </p:nvSpPr>
          <p:spPr>
            <a:xfrm>
              <a:off x="6095880" y="1340640"/>
              <a:ext cx="3887640" cy="233928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MISSION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(Ce dont le Monde a besoin)</a:t>
              </a:r>
              <a:endParaRPr lang="fr-FR" sz="1100" b="0" strike="noStrike" spc="-1">
                <a:latin typeface="Arial"/>
              </a:endParaRPr>
            </a:p>
          </p:txBody>
        </p:sp>
        <p:sp>
          <p:nvSpPr>
            <p:cNvPr id="298" name="CustomShape 5"/>
            <p:cNvSpPr/>
            <p:nvPr/>
          </p:nvSpPr>
          <p:spPr>
            <a:xfrm>
              <a:off x="2207520" y="3680640"/>
              <a:ext cx="3887640" cy="233928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fr-FR" sz="1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2000" b="1" strike="noStrike" spc="-1" dirty="0">
                  <a:solidFill>
                    <a:srgbClr val="92107C"/>
                  </a:solidFill>
                  <a:latin typeface="Calibri"/>
                  <a:ea typeface="DejaVu Sans"/>
                </a:rPr>
                <a:t>PROFESSION</a:t>
              </a:r>
              <a:endParaRPr lang="fr-FR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C515A8"/>
                  </a:solidFill>
                  <a:latin typeface="Calibri"/>
                  <a:ea typeface="DejaVu Sans"/>
                </a:rPr>
                <a:t>(</a:t>
              </a:r>
              <a:r>
                <a:rPr lang="fr-FR" sz="1100" b="0" strike="noStrike" spc="-1" dirty="0">
                  <a:solidFill>
                    <a:srgbClr val="C515A8"/>
                  </a:solidFill>
                  <a:latin typeface="Calibri"/>
                  <a:ea typeface="DejaVu Sans"/>
                </a:rPr>
                <a:t>Ce pour quoi je peux être payé</a:t>
              </a:r>
              <a:r>
                <a:rPr lang="fr-FR" sz="1400" b="0" strike="noStrike" spc="-1" dirty="0">
                  <a:solidFill>
                    <a:srgbClr val="C515A8"/>
                  </a:solidFill>
                  <a:latin typeface="Calibri"/>
                  <a:ea typeface="DejaVu Sans"/>
                </a:rPr>
                <a:t>)</a:t>
              </a:r>
              <a:endParaRPr lang="fr-FR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400" b="0" strike="noStrike" spc="-1" dirty="0">
                <a:latin typeface="Arial"/>
              </a:endParaRPr>
            </a:p>
          </p:txBody>
        </p:sp>
        <p:sp>
          <p:nvSpPr>
            <p:cNvPr id="299" name="CustomShape 6"/>
            <p:cNvSpPr/>
            <p:nvPr/>
          </p:nvSpPr>
          <p:spPr>
            <a:xfrm>
              <a:off x="6095880" y="3680640"/>
              <a:ext cx="3887640" cy="233928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fr-FR" sz="1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2000" b="1" strike="noStrike" spc="-1" dirty="0">
                  <a:solidFill>
                    <a:srgbClr val="92107C"/>
                  </a:solidFill>
                  <a:latin typeface="Calibri"/>
                  <a:ea typeface="DejaVu Sans"/>
                </a:rPr>
                <a:t>VOCATION</a:t>
              </a:r>
              <a:endParaRPr lang="fr-FR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0" strike="noStrike" spc="-1" dirty="0">
                  <a:solidFill>
                    <a:srgbClr val="C515A8"/>
                  </a:solidFill>
                  <a:latin typeface="Calibri"/>
                  <a:ea typeface="DejaVu Sans"/>
                </a:rPr>
                <a:t>(Ce pourquoi je </a:t>
              </a: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suis douée)</a:t>
              </a:r>
              <a:endParaRPr lang="fr-FR" sz="11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100" b="0" strike="noStrike" spc="-1" dirty="0">
                <a:latin typeface="Arial"/>
              </a:endParaRPr>
            </a:p>
          </p:txBody>
        </p:sp>
      </p:grpSp>
      <p:sp>
        <p:nvSpPr>
          <p:cNvPr id="300" name="CustomShape 7"/>
          <p:cNvSpPr/>
          <p:nvPr/>
        </p:nvSpPr>
        <p:spPr>
          <a:xfrm>
            <a:off x="5228640" y="2819520"/>
            <a:ext cx="1772280" cy="1721520"/>
          </a:xfrm>
          <a:prstGeom prst="ellipse">
            <a:avLst/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IKIGAI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01" name="CustomShape 8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B5E66C86-0D15-458F-AAC8-F4C16535BE99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25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IKIGAI</a:t>
            </a:r>
            <a:endParaRPr lang="fr-FR" sz="3200" b="0" strike="noStrike" spc="-1">
              <a:latin typeface="Arial"/>
            </a:endParaRPr>
          </a:p>
        </p:txBody>
      </p:sp>
      <p:grpSp>
        <p:nvGrpSpPr>
          <p:cNvPr id="303" name="Group 2"/>
          <p:cNvGrpSpPr/>
          <p:nvPr/>
        </p:nvGrpSpPr>
        <p:grpSpPr>
          <a:xfrm>
            <a:off x="1615320" y="1340640"/>
            <a:ext cx="8999280" cy="5184000"/>
            <a:chOff x="1615320" y="1340640"/>
            <a:chExt cx="8999280" cy="5184000"/>
          </a:xfrm>
        </p:grpSpPr>
        <p:sp>
          <p:nvSpPr>
            <p:cNvPr id="304" name="CustomShape 3"/>
            <p:cNvSpPr/>
            <p:nvPr/>
          </p:nvSpPr>
          <p:spPr>
            <a:xfrm>
              <a:off x="1615320" y="1340640"/>
              <a:ext cx="4499280" cy="51840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PASSION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(Ce que j’aime)</a:t>
              </a:r>
              <a:endParaRPr lang="fr-FR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</p:txBody>
        </p:sp>
        <p:sp>
          <p:nvSpPr>
            <p:cNvPr id="305" name="CustomShape 4"/>
            <p:cNvSpPr/>
            <p:nvPr/>
          </p:nvSpPr>
          <p:spPr>
            <a:xfrm>
              <a:off x="6115320" y="1340640"/>
              <a:ext cx="4499280" cy="51840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MISSION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(Ce dont le Monde a besoin)</a:t>
              </a:r>
              <a:endParaRPr lang="fr-FR" sz="11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</p:txBody>
        </p:sp>
      </p:grpSp>
      <p:sp>
        <p:nvSpPr>
          <p:cNvPr id="306" name="CustomShape 5"/>
          <p:cNvSpPr/>
          <p:nvPr/>
        </p:nvSpPr>
        <p:spPr>
          <a:xfrm>
            <a:off x="5209560" y="776520"/>
            <a:ext cx="1772280" cy="1721520"/>
          </a:xfrm>
          <a:prstGeom prst="ellipse">
            <a:avLst/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IKIGAI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2F61C732-278A-4CD1-AD6F-6A6CA012EDF9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26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19600" y="18360"/>
            <a:ext cx="1172196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IKIGAI</a:t>
            </a:r>
            <a:endParaRPr lang="fr-FR" sz="3200" b="0" strike="noStrike" spc="-1">
              <a:latin typeface="Arial"/>
            </a:endParaRPr>
          </a:p>
        </p:txBody>
      </p:sp>
      <p:grpSp>
        <p:nvGrpSpPr>
          <p:cNvPr id="309" name="Group 2"/>
          <p:cNvGrpSpPr/>
          <p:nvPr/>
        </p:nvGrpSpPr>
        <p:grpSpPr>
          <a:xfrm>
            <a:off x="1615320" y="1268640"/>
            <a:ext cx="8999280" cy="5184000"/>
            <a:chOff x="1615320" y="1268640"/>
            <a:chExt cx="8999280" cy="5184000"/>
          </a:xfrm>
        </p:grpSpPr>
        <p:sp>
          <p:nvSpPr>
            <p:cNvPr id="310" name="CustomShape 3"/>
            <p:cNvSpPr/>
            <p:nvPr/>
          </p:nvSpPr>
          <p:spPr>
            <a:xfrm>
              <a:off x="1615320" y="1268640"/>
              <a:ext cx="4499280" cy="51840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92107C"/>
                  </a:solidFill>
                  <a:latin typeface="Calibri"/>
                  <a:ea typeface="DejaVu Sans"/>
                </a:rPr>
                <a:t>PROFESSION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(</a:t>
              </a: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Ce pour quoi je suis douée</a:t>
              </a:r>
              <a:r>
                <a:rPr lang="fr-FR" sz="14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)</a:t>
              </a:r>
              <a:endParaRPr lang="fr-FR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>
                <a:latin typeface="Arial"/>
              </a:endParaRPr>
            </a:p>
          </p:txBody>
        </p:sp>
        <p:sp>
          <p:nvSpPr>
            <p:cNvPr id="311" name="CustomShape 4"/>
            <p:cNvSpPr/>
            <p:nvPr/>
          </p:nvSpPr>
          <p:spPr>
            <a:xfrm>
              <a:off x="6115320" y="1268640"/>
              <a:ext cx="4499280" cy="51840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515A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2000" b="1" strike="noStrike" spc="-1">
                  <a:solidFill>
                    <a:srgbClr val="92107C"/>
                  </a:solidFill>
                  <a:latin typeface="Calibri"/>
                  <a:ea typeface="DejaVu Sans"/>
                </a:rPr>
                <a:t>VOCATION</a:t>
              </a:r>
              <a:endParaRPr lang="fr-F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100" b="0" strike="noStrike" spc="-1">
                  <a:solidFill>
                    <a:srgbClr val="C515A8"/>
                  </a:solidFill>
                  <a:latin typeface="Calibri"/>
                  <a:ea typeface="DejaVu Sans"/>
                </a:rPr>
                <a:t>(Ce pourquoi je peux être payé)</a:t>
              </a:r>
              <a:endParaRPr lang="fr-FR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fr-FR" sz="1100" b="0" strike="noStrike" spc="-1">
                <a:latin typeface="Arial"/>
              </a:endParaRPr>
            </a:p>
          </p:txBody>
        </p:sp>
      </p:grpSp>
      <p:sp>
        <p:nvSpPr>
          <p:cNvPr id="312" name="CustomShape 5"/>
          <p:cNvSpPr/>
          <p:nvPr/>
        </p:nvSpPr>
        <p:spPr>
          <a:xfrm>
            <a:off x="5228640" y="774360"/>
            <a:ext cx="1772280" cy="1721520"/>
          </a:xfrm>
          <a:prstGeom prst="ellipse">
            <a:avLst/>
          </a:prstGeom>
          <a:solidFill>
            <a:srgbClr val="93107E"/>
          </a:solidFill>
          <a:ln>
            <a:solidFill>
              <a:srgbClr val="CF2F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IKIGAI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2EF37528-D681-45C7-ACB4-83E5CB09AECE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27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478320" y="2641680"/>
            <a:ext cx="8713080" cy="1079280"/>
          </a:xfrm>
          <a:prstGeom prst="rect">
            <a:avLst/>
          </a:prstGeom>
          <a:solidFill>
            <a:srgbClr val="FC99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700" b="1" strike="noStrike" spc="-1">
                <a:solidFill>
                  <a:srgbClr val="FFFFFF"/>
                </a:solidFill>
                <a:latin typeface="Calibri Light"/>
              </a:rPr>
              <a:t>Analyse de la demande et des objectifs professionnels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51F2C5B-B65D-45D5-99E4-BABBBAEB3CB5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19600" y="18360"/>
            <a:ext cx="11721960" cy="7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457200" indent="-456480">
              <a:lnSpc>
                <a:spcPct val="90000"/>
              </a:lnSpc>
              <a:buClr>
                <a:srgbClr val="FC9937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C9937"/>
                </a:solidFill>
                <a:latin typeface="Calibri Light"/>
              </a:rPr>
              <a:t>Objectifs du bilan de compétences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219600" y="1023120"/>
            <a:ext cx="11721960" cy="51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ED348EA2-8BD3-423B-9CE6-A7EAEF55C2B2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D0D6BC-BBEF-ACCA-179E-7A31FAA47AEB}"/>
              </a:ext>
            </a:extLst>
          </p:cNvPr>
          <p:cNvSpPr txBox="1"/>
          <p:nvPr/>
        </p:nvSpPr>
        <p:spPr>
          <a:xfrm>
            <a:off x="450167" y="1434905"/>
            <a:ext cx="11141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20 ans de carrière, faire le point, un état des lieux et sonder les possibilités et/ou opportunités de carrières/métiers</a:t>
            </a:r>
          </a:p>
          <a:p>
            <a:endParaRPr lang="fr-FR" dirty="0"/>
          </a:p>
          <a:p>
            <a:r>
              <a:rPr lang="fr-FR" dirty="0"/>
              <a:t>Avoir une réponse à la question: est ce que la polyvalence c’est bien ou pas?</a:t>
            </a:r>
          </a:p>
          <a:p>
            <a:endParaRPr lang="fr-FR" dirty="0"/>
          </a:p>
          <a:p>
            <a:r>
              <a:rPr lang="fr-FR" dirty="0"/>
              <a:t>Est-ce que le domaine dans lequel je suis me conviens encore? Est-ce que je dois changer?</a:t>
            </a:r>
          </a:p>
          <a:p>
            <a:r>
              <a:rPr lang="fr-FR" dirty="0"/>
              <a:t>domaine = tourisme</a:t>
            </a:r>
          </a:p>
          <a:p>
            <a:endParaRPr lang="fr-FR" dirty="0"/>
          </a:p>
          <a:p>
            <a:r>
              <a:rPr lang="fr-FR" dirty="0"/>
              <a:t>Ne plus vivre que pour mon travail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478320" y="2641680"/>
            <a:ext cx="8713080" cy="1079280"/>
          </a:xfrm>
          <a:prstGeom prst="rect">
            <a:avLst/>
          </a:prstGeom>
          <a:solidFill>
            <a:srgbClr val="FC99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700" b="1" strike="noStrike" spc="-1">
                <a:solidFill>
                  <a:srgbClr val="FFFFFF"/>
                </a:solidFill>
                <a:latin typeface="Calibri Light"/>
              </a:rPr>
              <a:t>Analyse dynamique de l’histoire professionnelle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863880" y="3861000"/>
            <a:ext cx="3815640" cy="17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355680" indent="-35496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Wingdings" charset="2"/>
              <a:buChar char=""/>
            </a:pPr>
            <a:r>
              <a:rPr lang="fr-FR" sz="2100" b="0" strike="noStrike" spc="-1">
                <a:solidFill>
                  <a:srgbClr val="3B3838"/>
                </a:solidFill>
                <a:latin typeface="Calibri"/>
              </a:rPr>
              <a:t>Expériences professionnelles</a:t>
            </a:r>
            <a:endParaRPr lang="fr-FR" sz="2100" b="0" strike="noStrike" spc="-1">
              <a:latin typeface="Arial"/>
            </a:endParaRPr>
          </a:p>
          <a:p>
            <a:pPr marL="355680" indent="-35496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Wingdings" charset="2"/>
              <a:buChar char=""/>
            </a:pPr>
            <a:r>
              <a:rPr lang="fr-FR" sz="2100" b="0" strike="noStrike" spc="-1">
                <a:solidFill>
                  <a:srgbClr val="3B3838"/>
                </a:solidFill>
                <a:latin typeface="Calibri"/>
              </a:rPr>
              <a:t>Compétences métiers</a:t>
            </a:r>
            <a:endParaRPr lang="fr-FR" sz="2100" b="0" strike="noStrike" spc="-1">
              <a:latin typeface="Arial"/>
            </a:endParaRPr>
          </a:p>
          <a:p>
            <a:pPr marL="355680" indent="-35496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Wingdings" charset="2"/>
              <a:buChar char=""/>
            </a:pPr>
            <a:r>
              <a:rPr lang="fr-FR" sz="2100" b="0" strike="noStrike" spc="-1">
                <a:solidFill>
                  <a:srgbClr val="3B3838"/>
                </a:solidFill>
                <a:latin typeface="Calibri"/>
              </a:rPr>
              <a:t>Compétences techniques</a:t>
            </a:r>
            <a:endParaRPr lang="fr-FR" sz="2100" b="0" strike="noStrike" spc="-1">
              <a:latin typeface="Arial"/>
            </a:endParaRPr>
          </a:p>
          <a:p>
            <a:pPr marL="355680" indent="-35496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Wingdings" charset="2"/>
              <a:buChar char=""/>
            </a:pPr>
            <a:r>
              <a:rPr lang="fr-FR" sz="2100" b="0" strike="noStrike" spc="-1">
                <a:solidFill>
                  <a:srgbClr val="3B3838"/>
                </a:solidFill>
                <a:latin typeface="Calibri"/>
              </a:rPr>
              <a:t>Compétences comportementales</a:t>
            </a:r>
            <a:endParaRPr lang="fr-FR" sz="2100" b="0" strike="noStrike" spc="-1">
              <a:latin typeface="Arial"/>
            </a:endParaRPr>
          </a:p>
          <a:p>
            <a:pPr marL="355680" indent="-35496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Wingdings" charset="2"/>
              <a:buChar char=""/>
            </a:pPr>
            <a:r>
              <a:rPr lang="fr-FR" sz="2100" b="0" strike="noStrike" spc="-1">
                <a:solidFill>
                  <a:srgbClr val="3B3838"/>
                </a:solidFill>
                <a:latin typeface="Calibri"/>
              </a:rPr>
              <a:t>Diplômes et formations</a:t>
            </a:r>
            <a:endParaRPr lang="fr-FR" sz="2100" b="0" strike="noStrike" spc="-1">
              <a:latin typeface="Arial"/>
            </a:endParaRPr>
          </a:p>
          <a:p>
            <a:pPr marL="355680" indent="-354960">
              <a:lnSpc>
                <a:spcPct val="90000"/>
              </a:lnSpc>
              <a:spcBef>
                <a:spcPts val="751"/>
              </a:spcBef>
              <a:buClr>
                <a:srgbClr val="FC9937"/>
              </a:buClr>
              <a:buFont typeface="Wingdings" charset="2"/>
              <a:buChar char=""/>
            </a:pPr>
            <a:r>
              <a:rPr lang="fr-FR" sz="2100" b="0" strike="noStrike" spc="-1">
                <a:solidFill>
                  <a:srgbClr val="3B3838"/>
                </a:solidFill>
                <a:latin typeface="Calibri"/>
              </a:rPr>
              <a:t>Loisirs et centres d’intérêts</a:t>
            </a:r>
            <a:endParaRPr lang="fr-FR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1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1699280" y="6351480"/>
            <a:ext cx="4446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C400B23A-CB29-436D-AC67-191A199A392A}" type="slidenum">
              <a:rPr lang="fr-FR" sz="1200" b="1" strike="noStrike" spc="-1">
                <a:solidFill>
                  <a:srgbClr val="FC9937"/>
                </a:solidFill>
                <a:latin typeface="Calibri"/>
              </a:rPr>
              <a:t>5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67" y="5481610"/>
            <a:ext cx="773696" cy="78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68" y="1045024"/>
            <a:ext cx="875558" cy="89694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8"/>
          <p:cNvSpPr/>
          <p:nvPr/>
        </p:nvSpPr>
        <p:spPr>
          <a:xfrm>
            <a:off x="261445" y="3707378"/>
            <a:ext cx="11668351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stealth" w="med" len="med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653291" y="348309"/>
            <a:ext cx="3431092" cy="43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fr-FR"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 DE VIE - ÉTUDES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1641860" y="3435596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7652735" y="345790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9983104" y="3435596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174367" y="1132002"/>
            <a:ext cx="11929583" cy="7836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A9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174367" y="5485868"/>
            <a:ext cx="12016661" cy="91382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4637544" y="3429000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830406" y="2945415"/>
            <a:ext cx="1578064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 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anglais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1293551" y="4113977"/>
            <a:ext cx="696616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4031968" y="4151918"/>
            <a:ext cx="1098853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1997-1999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7023349" y="4117509"/>
            <a:ext cx="1333135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1999-2000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9634794" y="4193313"/>
            <a:ext cx="1023529" cy="7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2000-2002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Chambery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3750797" y="2858517"/>
            <a:ext cx="1782041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DUT technique de commercialisation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7192528" y="2759075"/>
            <a:ext cx="1653178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Diplôme DUT+DUETI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830406" y="866228"/>
            <a:ext cx="2193726" cy="14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matières, l’ensemble des profs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Histoire géo, anglais et allemands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prof d’histoire faisait vivre l’histoire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3042118" y="879942"/>
            <a:ext cx="3316073" cy="146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 travaux de groupe (petits groupes)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Intervenant professionnel = concret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cadre de l’école: Annecy, vue sur le lac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Rencontre de mes amies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Autonomie, voiture, car logement la semaine sur Annecy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1200" i="1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ière</a:t>
            </a:r>
            <a:r>
              <a:rPr lang="fr-FR" sz="1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année varicelle, fracture du crâne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1133019" y="4349435"/>
            <a:ext cx="977048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Jean Moulin Albertville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4154019" y="4469995"/>
            <a:ext cx="9670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Annecy le vieux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/>
          <p:nvPr/>
        </p:nvSpPr>
        <p:spPr>
          <a:xfrm>
            <a:off x="7115371" y="4354635"/>
            <a:ext cx="1177297" cy="7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Pays de Galles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Aberystwyth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6490205" y="893129"/>
            <a:ext cx="2659677" cy="91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Ambiance, bonne intégration, équipe de basket, visite: Cardiff, Edimbourg, Londres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cours étaient supers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8"/>
          <p:cNvSpPr txBox="1"/>
          <p:nvPr/>
        </p:nvSpPr>
        <p:spPr>
          <a:xfrm>
            <a:off x="8107619" y="134595"/>
            <a:ext cx="3996343" cy="84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Thématique principale si il y en a une: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ne pas s’enfermer trop tôt dans un domaine 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604702" y="5621305"/>
            <a:ext cx="2193637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Rien de spécial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8"/>
          <p:cNvSpPr txBox="1"/>
          <p:nvPr/>
        </p:nvSpPr>
        <p:spPr>
          <a:xfrm>
            <a:off x="3130122" y="5498644"/>
            <a:ext cx="2861047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partie commerciale / vente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partie compta analytique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6543886" y="5358137"/>
            <a:ext cx="2217697" cy="128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Aujourd’hui 2022: « regret » de ne pas avoir été assez en immersion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l’instant t: la météo, voir mon amie qui s’intégrait moins bien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B1713D-4E18-722C-2527-A3B845B29E0D}"/>
              </a:ext>
            </a:extLst>
          </p:cNvPr>
          <p:cNvSpPr txBox="1"/>
          <p:nvPr/>
        </p:nvSpPr>
        <p:spPr>
          <a:xfrm>
            <a:off x="2257418" y="2908519"/>
            <a:ext cx="1653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Choix entre DUT GEA / Tech de </a:t>
            </a:r>
            <a:r>
              <a:rPr lang="fr-FR" sz="1200" dirty="0" err="1"/>
              <a:t>co</a:t>
            </a:r>
            <a:r>
              <a:rPr lang="fr-FR" sz="1200" dirty="0"/>
              <a:t> ou fac STAPS</a:t>
            </a:r>
          </a:p>
          <a:p>
            <a:r>
              <a:rPr lang="fr-FR" sz="1200" b="1" dirty="0">
                <a:solidFill>
                  <a:schemeClr val="accent4">
                    <a:lumMod val="75000"/>
                  </a:schemeClr>
                </a:solidFill>
              </a:rPr>
              <a:t>Choix = DUT pour le cadre</a:t>
            </a:r>
          </a:p>
          <a:p>
            <a:r>
              <a:rPr lang="fr-FR" sz="1200" b="1" dirty="0">
                <a:solidFill>
                  <a:schemeClr val="accent4">
                    <a:lumMod val="75000"/>
                  </a:schemeClr>
                </a:solidFill>
              </a:rPr>
              <a:t>Et choix  Tech de Co pour les matières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59201-C812-52FE-B885-692903C17D51}"/>
              </a:ext>
            </a:extLst>
          </p:cNvPr>
          <p:cNvSpPr/>
          <p:nvPr/>
        </p:nvSpPr>
        <p:spPr>
          <a:xfrm>
            <a:off x="4923795" y="3382522"/>
            <a:ext cx="2610584" cy="790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Pdt 2</a:t>
            </a:r>
            <a:r>
              <a:rPr lang="fr-FR" sz="1200" baseline="30000" dirty="0"/>
              <a:t>ième</a:t>
            </a:r>
            <a:r>
              <a:rPr lang="fr-FR" sz="1200" dirty="0"/>
              <a:t> année info de possibilité faire une 3</a:t>
            </a:r>
            <a:r>
              <a:rPr lang="fr-FR" sz="1200" baseline="30000" dirty="0"/>
              <a:t>ième</a:t>
            </a:r>
            <a:r>
              <a:rPr lang="fr-FR" sz="1200" dirty="0"/>
              <a:t> années à l’étranger: DUETI)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141874-8079-127A-04DB-F13088DDE087}"/>
              </a:ext>
            </a:extLst>
          </p:cNvPr>
          <p:cNvSpPr txBox="1"/>
          <p:nvPr/>
        </p:nvSpPr>
        <p:spPr>
          <a:xfrm>
            <a:off x="5418507" y="4254649"/>
            <a:ext cx="1931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Je suis partie avec une amie, regret de ne pas avoir été en Australie et de ne pas d’être assez « immergé »</a:t>
            </a:r>
            <a:endParaRPr lang="fr-FR" sz="105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78B9A-B311-0F97-D3C2-1819C3605C27}"/>
              </a:ext>
            </a:extLst>
          </p:cNvPr>
          <p:cNvSpPr/>
          <p:nvPr/>
        </p:nvSpPr>
        <p:spPr>
          <a:xfrm>
            <a:off x="7768633" y="3379073"/>
            <a:ext cx="2096115" cy="799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Pdt DUETI postule a l’IUP tourisme pour entrer en License de tourisme: </a:t>
            </a:r>
            <a:r>
              <a:rPr lang="fr-FR" sz="1050" dirty="0" err="1"/>
              <a:t>Chambery</a:t>
            </a:r>
            <a:r>
              <a:rPr lang="fr-FR" sz="1050" dirty="0"/>
              <a:t>, Perpignan, Foix et Toulouse</a:t>
            </a:r>
          </a:p>
        </p:txBody>
      </p:sp>
      <p:sp>
        <p:nvSpPr>
          <p:cNvPr id="7" name="Google Shape;307;p8">
            <a:extLst>
              <a:ext uri="{FF2B5EF4-FFF2-40B4-BE49-F238E27FC236}">
                <a16:creationId xmlns:a16="http://schemas.microsoft.com/office/drawing/2014/main" id="{B657DA23-39BD-F299-E7B2-21EF45B24E13}"/>
              </a:ext>
            </a:extLst>
          </p:cNvPr>
          <p:cNvSpPr txBox="1"/>
          <p:nvPr/>
        </p:nvSpPr>
        <p:spPr>
          <a:xfrm>
            <a:off x="9464253" y="2743692"/>
            <a:ext cx="2022954" cy="91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Diplôme License et Maitrise de Tourisme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12;p8">
            <a:extLst>
              <a:ext uri="{FF2B5EF4-FFF2-40B4-BE49-F238E27FC236}">
                <a16:creationId xmlns:a16="http://schemas.microsoft.com/office/drawing/2014/main" id="{F50CDF58-7E52-628E-516B-9FF2B53E31B1}"/>
              </a:ext>
            </a:extLst>
          </p:cNvPr>
          <p:cNvSpPr txBox="1"/>
          <p:nvPr/>
        </p:nvSpPr>
        <p:spPr>
          <a:xfrm>
            <a:off x="9000287" y="1047726"/>
            <a:ext cx="3167498" cy="128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Intervenant professionnel = concret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L’ambiance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 intéressants (marketing, architecture, développement touristique,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Journalisme, langue, aménagement du territoire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20;p8">
            <a:extLst>
              <a:ext uri="{FF2B5EF4-FFF2-40B4-BE49-F238E27FC236}">
                <a16:creationId xmlns:a16="http://schemas.microsoft.com/office/drawing/2014/main" id="{C2B562D9-037E-19BA-79ED-287DD8BD5581}"/>
              </a:ext>
            </a:extLst>
          </p:cNvPr>
          <p:cNvSpPr txBox="1"/>
          <p:nvPr/>
        </p:nvSpPr>
        <p:spPr>
          <a:xfrm>
            <a:off x="9146310" y="5651293"/>
            <a:ext cx="2193637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Rien de spécial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51" y="5561975"/>
            <a:ext cx="810876" cy="82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50" y="1048354"/>
            <a:ext cx="875558" cy="89694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9"/>
          <p:cNvSpPr/>
          <p:nvPr/>
        </p:nvSpPr>
        <p:spPr>
          <a:xfrm>
            <a:off x="261445" y="3438959"/>
            <a:ext cx="11668351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stealth" w="med" len="med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 txBox="1"/>
          <p:nvPr/>
        </p:nvSpPr>
        <p:spPr>
          <a:xfrm>
            <a:off x="653291" y="348309"/>
            <a:ext cx="3431285" cy="43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fr-FR"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 DE VIE - STAGES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1669997" y="3134190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174367" y="1132002"/>
            <a:ext cx="11929583" cy="7836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A9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174367" y="5485868"/>
            <a:ext cx="12016661" cy="963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5302436" y="3189485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 txBox="1"/>
          <p:nvPr/>
        </p:nvSpPr>
        <p:spPr>
          <a:xfrm>
            <a:off x="779007" y="2365131"/>
            <a:ext cx="2030708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Entreprise </a:t>
            </a:r>
            <a:r>
              <a:rPr lang="fr-FR" sz="127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Action de commercialisation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1321689" y="3804591"/>
            <a:ext cx="696616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1997/1998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 txBox="1"/>
          <p:nvPr/>
        </p:nvSpPr>
        <p:spPr>
          <a:xfrm>
            <a:off x="4794427" y="3828206"/>
            <a:ext cx="967047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2000 / 2001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 txBox="1"/>
          <p:nvPr/>
        </p:nvSpPr>
        <p:spPr>
          <a:xfrm>
            <a:off x="4388160" y="2493308"/>
            <a:ext cx="1817232" cy="8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du tourisme de la </a:t>
            </a: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ania: hôtesse d’</a:t>
            </a:r>
            <a:r>
              <a:rPr lang="fr-FR" sz="127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acceuil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IUP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 txBox="1"/>
          <p:nvPr/>
        </p:nvSpPr>
        <p:spPr>
          <a:xfrm>
            <a:off x="821622" y="1186018"/>
            <a:ext cx="1945477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Intégrer une entreprise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Connaitre les produits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 txBox="1"/>
          <p:nvPr/>
        </p:nvSpPr>
        <p:spPr>
          <a:xfrm>
            <a:off x="3414354" y="1058449"/>
            <a:ext cx="4083726" cy="130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Petite structure, taille humaine: 2 personnes temps plein sur l’année (directeur + 1 employé + 1 alternant + moi en stage)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faisait tout: pot d’accueil du dimanche, animation, on s’occupait de la poste….très polyvalent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Ambiance station, presque familial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"/>
          <p:cNvSpPr txBox="1"/>
          <p:nvPr/>
        </p:nvSpPr>
        <p:spPr>
          <a:xfrm>
            <a:off x="1221219" y="4305330"/>
            <a:ext cx="897555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Annecy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4794425" y="4284271"/>
            <a:ext cx="967049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8913659" y="95115"/>
            <a:ext cx="3016137" cy="92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Thématique principale si il y en a : lien avec le sport et importanc</a:t>
            </a:r>
            <a:r>
              <a:rPr lang="fr-FR" sz="133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du cadre de travail et de l’environnement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 txBox="1"/>
          <p:nvPr/>
        </p:nvSpPr>
        <p:spPr>
          <a:xfrm>
            <a:off x="895939" y="5519331"/>
            <a:ext cx="1541664" cy="8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partie vente: forcer les gens à acheter du </a:t>
            </a:r>
            <a:r>
              <a:rPr lang="fr-FR" sz="127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"/>
          <p:cNvSpPr txBox="1"/>
          <p:nvPr/>
        </p:nvSpPr>
        <p:spPr>
          <a:xfrm>
            <a:off x="3627101" y="5519331"/>
            <a:ext cx="3870979" cy="7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Démarrage dans la vie active, donc pas très sure de moi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Changement de statut d’étudiant à salarié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58791F-FDB8-EC87-292C-8669E482FCA2}"/>
              </a:ext>
            </a:extLst>
          </p:cNvPr>
          <p:cNvSpPr txBox="1"/>
          <p:nvPr/>
        </p:nvSpPr>
        <p:spPr>
          <a:xfrm>
            <a:off x="2077513" y="3092620"/>
            <a:ext cx="1653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À suivi formation </a:t>
            </a:r>
            <a:r>
              <a:rPr lang="fr-FR" sz="1200" dirty="0" err="1"/>
              <a:t>Tecnica</a:t>
            </a:r>
            <a:r>
              <a:rPr lang="fr-FR" sz="1200" dirty="0"/>
              <a:t> Annecy et ensuite affecté à Intersport Albertville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AB0F19-5F23-4DA7-C6F3-36AE046EFDCD}"/>
              </a:ext>
            </a:extLst>
          </p:cNvPr>
          <p:cNvSpPr txBox="1"/>
          <p:nvPr/>
        </p:nvSpPr>
        <p:spPr>
          <a:xfrm>
            <a:off x="750993" y="4535871"/>
            <a:ext cx="2045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4">
                    <a:lumMod val="75000"/>
                  </a:schemeClr>
                </a:solidFill>
              </a:rPr>
              <a:t>Sur des WE durée de 1 mois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39243A-41C0-59F2-3DD5-877DB0328C05}"/>
              </a:ext>
            </a:extLst>
          </p:cNvPr>
          <p:cNvSpPr txBox="1"/>
          <p:nvPr/>
        </p:nvSpPr>
        <p:spPr>
          <a:xfrm>
            <a:off x="4794425" y="4549814"/>
            <a:ext cx="2045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4">
                    <a:lumMod val="75000"/>
                  </a:schemeClr>
                </a:solidFill>
              </a:rPr>
              <a:t>Durée = 4 mois l’hiver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"/>
          <p:cNvSpPr txBox="1"/>
          <p:nvPr/>
        </p:nvSpPr>
        <p:spPr>
          <a:xfrm>
            <a:off x="1930356" y="3913206"/>
            <a:ext cx="2900090" cy="296964"/>
          </a:xfrm>
          <a:prstGeom prst="rect">
            <a:avLst/>
          </a:prstGeom>
          <a:solidFill>
            <a:srgbClr val="AEAED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Renfort ponctuel en saison hiver</a:t>
            </a:r>
            <a:endParaRPr sz="133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51" y="5561975"/>
            <a:ext cx="810876" cy="82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68" y="1195340"/>
            <a:ext cx="875558" cy="89694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0"/>
          <p:cNvSpPr/>
          <p:nvPr/>
        </p:nvSpPr>
        <p:spPr>
          <a:xfrm>
            <a:off x="261445" y="3868434"/>
            <a:ext cx="11668351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stealth" w="med" len="med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653290" y="348309"/>
            <a:ext cx="5249179" cy="44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fr-FR" sz="217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 DE VIE – PRO (job d’été)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1901708" y="359665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6032434" y="3618959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8122218" y="359665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174367" y="915417"/>
            <a:ext cx="11929583" cy="19258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A9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174367" y="5427755"/>
            <a:ext cx="12016661" cy="1233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3983345" y="3618959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922563" y="3087196"/>
            <a:ext cx="1958316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Intersport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vendeuse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3153497" y="4314172"/>
            <a:ext cx="16769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1998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durée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mois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 txBox="1"/>
          <p:nvPr/>
        </p:nvSpPr>
        <p:spPr>
          <a:xfrm>
            <a:off x="625698" y="1176367"/>
            <a:ext cx="4691158" cy="91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Bonne ambiance, plutôt jeune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conseil auprès des gens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270" b="1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 de se faire de l’argent de poche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>
            <a:off x="1443354" y="4773542"/>
            <a:ext cx="1198100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Albertville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"/>
          <p:cNvSpPr txBox="1"/>
          <p:nvPr/>
        </p:nvSpPr>
        <p:spPr>
          <a:xfrm>
            <a:off x="5019164" y="1174325"/>
            <a:ext cx="2116779" cy="1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Bonne ambiance, bonne météo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convivialité</a:t>
            </a:r>
            <a:endParaRPr lang="fr-FR"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Montre le côté du travail manuel</a:t>
            </a: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6370406" y="0"/>
            <a:ext cx="5821594" cy="92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Thématique principale si il y en a une: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lien avec le sport et importanc</a:t>
            </a:r>
            <a:r>
              <a:rPr lang="fr-FR" sz="133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du cadre de travail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de l’environnement, fiabilité et de fait création d’une relation de fidélité et de confiance avec employeur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 txBox="1"/>
          <p:nvPr/>
        </p:nvSpPr>
        <p:spPr>
          <a:xfrm>
            <a:off x="1049926" y="5581824"/>
            <a:ext cx="4028889" cy="8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L’aspect vente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Faire les paquets cadeaux</a:t>
            </a:r>
            <a:endParaRPr lang="fr-FR" sz="1270" b="1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27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M’a confirmé que la vente pas pour moi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76;p10">
            <a:extLst>
              <a:ext uri="{FF2B5EF4-FFF2-40B4-BE49-F238E27FC236}">
                <a16:creationId xmlns:a16="http://schemas.microsoft.com/office/drawing/2014/main" id="{8270A634-BACC-4148-A78E-E6A8B97713AA}"/>
              </a:ext>
            </a:extLst>
          </p:cNvPr>
          <p:cNvSpPr txBox="1"/>
          <p:nvPr/>
        </p:nvSpPr>
        <p:spPr>
          <a:xfrm>
            <a:off x="5177627" y="3111326"/>
            <a:ext cx="1958316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Vendange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76;p10">
            <a:extLst>
              <a:ext uri="{FF2B5EF4-FFF2-40B4-BE49-F238E27FC236}">
                <a16:creationId xmlns:a16="http://schemas.microsoft.com/office/drawing/2014/main" id="{68908016-7A1B-44EB-9783-5F92C2E6AAA3}"/>
              </a:ext>
            </a:extLst>
          </p:cNvPr>
          <p:cNvSpPr txBox="1"/>
          <p:nvPr/>
        </p:nvSpPr>
        <p:spPr>
          <a:xfrm>
            <a:off x="7163260" y="3026793"/>
            <a:ext cx="1958316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du tourisme de la </a:t>
            </a: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ania: hôtesse d’accueil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6;p10">
            <a:extLst>
              <a:ext uri="{FF2B5EF4-FFF2-40B4-BE49-F238E27FC236}">
                <a16:creationId xmlns:a16="http://schemas.microsoft.com/office/drawing/2014/main" id="{04720387-27F2-6199-173E-601F378990FE}"/>
              </a:ext>
            </a:extLst>
          </p:cNvPr>
          <p:cNvSpPr txBox="1"/>
          <p:nvPr/>
        </p:nvSpPr>
        <p:spPr>
          <a:xfrm>
            <a:off x="3017803" y="3057673"/>
            <a:ext cx="1958316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Intersport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vendeuse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77;p10">
            <a:extLst>
              <a:ext uri="{FF2B5EF4-FFF2-40B4-BE49-F238E27FC236}">
                <a16:creationId xmlns:a16="http://schemas.microsoft.com/office/drawing/2014/main" id="{6FCE1D7C-ECDB-7F5E-07AB-2585E01D4A25}"/>
              </a:ext>
            </a:extLst>
          </p:cNvPr>
          <p:cNvSpPr txBox="1"/>
          <p:nvPr/>
        </p:nvSpPr>
        <p:spPr>
          <a:xfrm>
            <a:off x="1203930" y="4324423"/>
            <a:ext cx="16769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1997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durée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mois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84;p10">
            <a:extLst>
              <a:ext uri="{FF2B5EF4-FFF2-40B4-BE49-F238E27FC236}">
                <a16:creationId xmlns:a16="http://schemas.microsoft.com/office/drawing/2014/main" id="{4D1F1D89-B7C9-8691-6E1E-1DE3F1547CDE}"/>
              </a:ext>
            </a:extLst>
          </p:cNvPr>
          <p:cNvSpPr txBox="1"/>
          <p:nvPr/>
        </p:nvSpPr>
        <p:spPr>
          <a:xfrm>
            <a:off x="3392921" y="4782031"/>
            <a:ext cx="1198100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Albertville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84;p10">
            <a:extLst>
              <a:ext uri="{FF2B5EF4-FFF2-40B4-BE49-F238E27FC236}">
                <a16:creationId xmlns:a16="http://schemas.microsoft.com/office/drawing/2014/main" id="{C8853904-F274-08D0-3062-3F5968CA61E9}"/>
              </a:ext>
            </a:extLst>
          </p:cNvPr>
          <p:cNvSpPr txBox="1"/>
          <p:nvPr/>
        </p:nvSpPr>
        <p:spPr>
          <a:xfrm>
            <a:off x="5505735" y="4707740"/>
            <a:ext cx="1198100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Fréterive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77;p10">
            <a:extLst>
              <a:ext uri="{FF2B5EF4-FFF2-40B4-BE49-F238E27FC236}">
                <a16:creationId xmlns:a16="http://schemas.microsoft.com/office/drawing/2014/main" id="{1E51BE19-D9AF-EBF3-E262-661D5EA18759}"/>
              </a:ext>
            </a:extLst>
          </p:cNvPr>
          <p:cNvSpPr txBox="1"/>
          <p:nvPr/>
        </p:nvSpPr>
        <p:spPr>
          <a:xfrm>
            <a:off x="5151833" y="4288149"/>
            <a:ext cx="16769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1998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durée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jours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87;p10">
            <a:extLst>
              <a:ext uri="{FF2B5EF4-FFF2-40B4-BE49-F238E27FC236}">
                <a16:creationId xmlns:a16="http://schemas.microsoft.com/office/drawing/2014/main" id="{A7F9524D-282A-020C-9C38-4700F6ED6480}"/>
              </a:ext>
            </a:extLst>
          </p:cNvPr>
          <p:cNvSpPr txBox="1"/>
          <p:nvPr/>
        </p:nvSpPr>
        <p:spPr>
          <a:xfrm>
            <a:off x="4976119" y="5556437"/>
            <a:ext cx="1939520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 et physique</a:t>
            </a: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77;p10">
            <a:extLst>
              <a:ext uri="{FF2B5EF4-FFF2-40B4-BE49-F238E27FC236}">
                <a16:creationId xmlns:a16="http://schemas.microsoft.com/office/drawing/2014/main" id="{0E24632F-4540-8852-A889-0D281F0FAE4A}"/>
              </a:ext>
            </a:extLst>
          </p:cNvPr>
          <p:cNvSpPr txBox="1"/>
          <p:nvPr/>
        </p:nvSpPr>
        <p:spPr>
          <a:xfrm>
            <a:off x="7163260" y="4227602"/>
            <a:ext cx="16769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2001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mois)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84;p10">
            <a:extLst>
              <a:ext uri="{FF2B5EF4-FFF2-40B4-BE49-F238E27FC236}">
                <a16:creationId xmlns:a16="http://schemas.microsoft.com/office/drawing/2014/main" id="{1733F123-182A-CCE1-73E9-04B8BCD49A2A}"/>
              </a:ext>
            </a:extLst>
          </p:cNvPr>
          <p:cNvSpPr txBox="1"/>
          <p:nvPr/>
        </p:nvSpPr>
        <p:spPr>
          <a:xfrm>
            <a:off x="7442057" y="4707739"/>
            <a:ext cx="1198100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La Tania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5;p9">
            <a:extLst>
              <a:ext uri="{FF2B5EF4-FFF2-40B4-BE49-F238E27FC236}">
                <a16:creationId xmlns:a16="http://schemas.microsoft.com/office/drawing/2014/main" id="{0A6A9439-25B2-DEC3-8CAC-328FA5E9FD70}"/>
              </a:ext>
            </a:extLst>
          </p:cNvPr>
          <p:cNvSpPr txBox="1"/>
          <p:nvPr/>
        </p:nvSpPr>
        <p:spPr>
          <a:xfrm>
            <a:off x="7079712" y="1044675"/>
            <a:ext cx="4937919" cy="1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Petite structure, taille humaine: 2 personnes temps plein sur l’année (directeur + 1 employé + 1 alternant + moi en stage)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faisait tout: pot d’accueil du dimanche, animation, on s’occupait de la poste….très polyvalent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Ambiance station, presque familial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76;p10">
            <a:extLst>
              <a:ext uri="{FF2B5EF4-FFF2-40B4-BE49-F238E27FC236}">
                <a16:creationId xmlns:a16="http://schemas.microsoft.com/office/drawing/2014/main" id="{C06C7AD3-F3FB-F686-BA1B-638809C2655C}"/>
              </a:ext>
            </a:extLst>
          </p:cNvPr>
          <p:cNvSpPr txBox="1"/>
          <p:nvPr/>
        </p:nvSpPr>
        <p:spPr>
          <a:xfrm>
            <a:off x="9763438" y="2994697"/>
            <a:ext cx="1958316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du tourisme de la </a:t>
            </a: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ania: hôtesse d’accueil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77;p10">
            <a:extLst>
              <a:ext uri="{FF2B5EF4-FFF2-40B4-BE49-F238E27FC236}">
                <a16:creationId xmlns:a16="http://schemas.microsoft.com/office/drawing/2014/main" id="{7CEDF816-40C6-A03F-51DD-D5ED54E8AB73}"/>
              </a:ext>
            </a:extLst>
          </p:cNvPr>
          <p:cNvSpPr txBox="1"/>
          <p:nvPr/>
        </p:nvSpPr>
        <p:spPr>
          <a:xfrm>
            <a:off x="9722437" y="4206191"/>
            <a:ext cx="2107214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hiver 2001/2002 et </a:t>
            </a:r>
            <a:r>
              <a:rPr lang="fr-FR" sz="127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84;p10">
            <a:extLst>
              <a:ext uri="{FF2B5EF4-FFF2-40B4-BE49-F238E27FC236}">
                <a16:creationId xmlns:a16="http://schemas.microsoft.com/office/drawing/2014/main" id="{CDAB6F29-7621-10E5-5B9B-2F050791433B}"/>
              </a:ext>
            </a:extLst>
          </p:cNvPr>
          <p:cNvSpPr txBox="1"/>
          <p:nvPr/>
        </p:nvSpPr>
        <p:spPr>
          <a:xfrm>
            <a:off x="10143546" y="4658089"/>
            <a:ext cx="1198100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La Tania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72;p10">
            <a:extLst>
              <a:ext uri="{FF2B5EF4-FFF2-40B4-BE49-F238E27FC236}">
                <a16:creationId xmlns:a16="http://schemas.microsoft.com/office/drawing/2014/main" id="{AD949D17-B205-BEC1-C28B-717D34EF2777}"/>
              </a:ext>
            </a:extLst>
          </p:cNvPr>
          <p:cNvSpPr/>
          <p:nvPr/>
        </p:nvSpPr>
        <p:spPr>
          <a:xfrm>
            <a:off x="10834937" y="3692781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092" y="5860064"/>
            <a:ext cx="810876" cy="82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29" y="912423"/>
            <a:ext cx="875558" cy="89694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0"/>
          <p:cNvSpPr/>
          <p:nvPr/>
        </p:nvSpPr>
        <p:spPr>
          <a:xfrm>
            <a:off x="261445" y="3868434"/>
            <a:ext cx="11668351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stealth" w="med" len="med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653291" y="348309"/>
            <a:ext cx="2903704" cy="43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r>
              <a:rPr lang="fr-FR"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 DE VIE - PRO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1901708" y="359665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7087510" y="3535021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9022549" y="3596653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174367" y="915417"/>
            <a:ext cx="11929583" cy="19258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A9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174367" y="5427755"/>
            <a:ext cx="12016661" cy="1233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3983345" y="3618959"/>
            <a:ext cx="0" cy="609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3465A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8850" tIns="54400" rIns="108850" bIns="5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7"/>
              <a:buFont typeface="Arial"/>
              <a:buNone/>
            </a:pPr>
            <a:endParaRPr sz="217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1098694" y="4511233"/>
            <a:ext cx="16769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</a:t>
            </a: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/07/2002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durée 3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 txBox="1"/>
          <p:nvPr/>
        </p:nvSpPr>
        <p:spPr>
          <a:xfrm>
            <a:off x="787250" y="957593"/>
            <a:ext cx="4964417" cy="18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Petite station avec le ski et le thermalisme: activité toute l’année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Petite structure (moins de 10 personnes)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270" b="1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Rencontre de beaucoup de monde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à des salons pour </a:t>
            </a:r>
            <a:r>
              <a:rPr lang="fr-FR" sz="1270" b="1" i="0" u="sng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PROMOUVOIR</a:t>
            </a: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station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Directeur innovant, avec toujours des projets, facteur de motivation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Ambiance, côt</a:t>
            </a:r>
            <a:r>
              <a:rPr lang="fr-FR" sz="127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famille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>
            <a:off x="1308232" y="4894450"/>
            <a:ext cx="1266156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Brides les bains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3343883" y="4895743"/>
            <a:ext cx="151962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Brides les bains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"/>
          <p:cNvSpPr txBox="1"/>
          <p:nvPr/>
        </p:nvSpPr>
        <p:spPr>
          <a:xfrm>
            <a:off x="5886675" y="918982"/>
            <a:ext cx="1939520" cy="14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2010: 3 personnes (directeur, collègue et moi)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Admin, compta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Magazine (données les idées, relecture), évènements, soirées</a:t>
            </a: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6104785" y="140817"/>
            <a:ext cx="6286421" cy="7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Arial"/>
              <a:buNone/>
            </a:pPr>
            <a:r>
              <a:rPr lang="fr-FR" sz="133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Thématique principale si il y en a une: mon parcours montre que mon travail est reconnu, confirme l’aspect « petite structure, cadre de travail important, et besoin de diversité et de polyvalence</a:t>
            </a:r>
          </a:p>
        </p:txBody>
      </p:sp>
      <p:sp>
        <p:nvSpPr>
          <p:cNvPr id="389" name="Google Shape;389;p10"/>
          <p:cNvSpPr txBox="1"/>
          <p:nvPr/>
        </p:nvSpPr>
        <p:spPr>
          <a:xfrm>
            <a:off x="1306030" y="5506964"/>
            <a:ext cx="4095964" cy="8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Bilans comptables de fin d’année: côté stressant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un moment j’ai demandé à faire plus de compta et à être plus autonome sur la compta =&gt; m’a donné plus de travail</a:t>
            </a:r>
            <a:endParaRPr sz="140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 txBox="1"/>
          <p:nvPr/>
        </p:nvSpPr>
        <p:spPr>
          <a:xfrm>
            <a:off x="9646418" y="5427755"/>
            <a:ext cx="2620810" cy="1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2019/2020: </a:t>
            </a:r>
            <a:r>
              <a:rPr lang="fr-FR" sz="127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changement, plus la même ambiance, perte du relationnel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Aujourd’hui je fait ce pour quoi je suis « embauchée</a:t>
            </a:r>
            <a:endParaRPr sz="140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9646418" y="918982"/>
            <a:ext cx="2506223" cy="206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Depuis 2016: création des 3 vallées Campus =&gt; a été fait sur 3 mois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27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2019: nouvelle direction et 3 nouvelles personnes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lang="fr-FR" sz="127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J’apprécie toujours ce que je fais</a:t>
            </a:r>
            <a:endParaRPr sz="1400" b="0" i="0" strike="noStrike" cap="none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77;p10">
            <a:extLst>
              <a:ext uri="{FF2B5EF4-FFF2-40B4-BE49-F238E27FC236}">
                <a16:creationId xmlns:a16="http://schemas.microsoft.com/office/drawing/2014/main" id="{82302E7A-E47F-4812-9ACD-F771DA293744}"/>
              </a:ext>
            </a:extLst>
          </p:cNvPr>
          <p:cNvSpPr txBox="1"/>
          <p:nvPr/>
        </p:nvSpPr>
        <p:spPr>
          <a:xfrm>
            <a:off x="3258892" y="4266991"/>
            <a:ext cx="1676949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de 2005 à </a:t>
            </a:r>
            <a:r>
              <a:rPr lang="fr-FR" sz="127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2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durée</a:t>
            </a:r>
            <a:r>
              <a:rPr lang="fr-FR" sz="127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ans)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4061BD-06D3-00C8-9B9F-4F2F13887597}"/>
              </a:ext>
            </a:extLst>
          </p:cNvPr>
          <p:cNvSpPr/>
          <p:nvPr/>
        </p:nvSpPr>
        <p:spPr>
          <a:xfrm>
            <a:off x="39359" y="2307560"/>
            <a:ext cx="1131663" cy="342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Été 2001 directeur Tania m’informe de l’ouverture d’un pote assistante polyvalente à Brides pour juin 2002.</a:t>
            </a:r>
          </a:p>
          <a:p>
            <a:pPr algn="ctr"/>
            <a:r>
              <a:rPr lang="fr-FR" sz="1050" dirty="0"/>
              <a:t>A postuler automne 2001 1</a:t>
            </a:r>
            <a:r>
              <a:rPr lang="fr-FR" sz="1050" baseline="30000" dirty="0"/>
              <a:t>er</a:t>
            </a:r>
            <a:r>
              <a:rPr lang="fr-FR" sz="1050" dirty="0"/>
              <a:t> entretien</a:t>
            </a:r>
          </a:p>
          <a:p>
            <a:pPr algn="ctr"/>
            <a:r>
              <a:rPr lang="fr-FR" sz="1050" dirty="0"/>
              <a:t>2</a:t>
            </a:r>
            <a:r>
              <a:rPr lang="fr-FR" sz="1050" baseline="30000" dirty="0"/>
              <a:t>nd</a:t>
            </a:r>
            <a:r>
              <a:rPr lang="fr-FR" sz="1050" dirty="0"/>
              <a:t> entretien avec directeur et président office tourisme (</a:t>
            </a:r>
            <a:r>
              <a:rPr lang="fr-FR" sz="1050" dirty="0" err="1"/>
              <a:t>fev</a:t>
            </a:r>
            <a:r>
              <a:rPr lang="fr-FR" sz="1050" dirty="0"/>
              <a:t>/mars 2002)</a:t>
            </a:r>
          </a:p>
          <a:p>
            <a:pPr algn="ctr"/>
            <a:r>
              <a:rPr lang="fr-FR" sz="1050" dirty="0"/>
              <a:t>Enchainer démarrage </a:t>
            </a:r>
            <a:r>
              <a:rPr lang="fr-FR" sz="1050" dirty="0" err="1"/>
              <a:t>ap</a:t>
            </a:r>
            <a:r>
              <a:rPr lang="fr-FR" sz="1050" dirty="0"/>
              <a:t> fin IUP</a:t>
            </a:r>
          </a:p>
        </p:txBody>
      </p:sp>
      <p:sp>
        <p:nvSpPr>
          <p:cNvPr id="376" name="Google Shape;376;p10"/>
          <p:cNvSpPr txBox="1"/>
          <p:nvPr/>
        </p:nvSpPr>
        <p:spPr>
          <a:xfrm>
            <a:off x="1092593" y="3059388"/>
            <a:ext cx="1958316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du tourisme de Brides les bains: assistante polyvalente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76;p10">
            <a:extLst>
              <a:ext uri="{FF2B5EF4-FFF2-40B4-BE49-F238E27FC236}">
                <a16:creationId xmlns:a16="http://schemas.microsoft.com/office/drawing/2014/main" id="{71626388-BA93-D8A9-2B59-66654A7FF176}"/>
              </a:ext>
            </a:extLst>
          </p:cNvPr>
          <p:cNvSpPr txBox="1"/>
          <p:nvPr/>
        </p:nvSpPr>
        <p:spPr>
          <a:xfrm>
            <a:off x="3173925" y="3029469"/>
            <a:ext cx="1958316" cy="8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du tourisme de Brides les bains: assistante de direction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897D27-CCD5-34DB-DC9E-B91ECD3A63CC}"/>
              </a:ext>
            </a:extLst>
          </p:cNvPr>
          <p:cNvSpPr/>
          <p:nvPr/>
        </p:nvSpPr>
        <p:spPr>
          <a:xfrm>
            <a:off x="4492626" y="6236749"/>
            <a:ext cx="3437202" cy="578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Octobre 2010: mon directeur me dit qu’1 poste se libère a l’association des 3 vallées</a:t>
            </a:r>
          </a:p>
        </p:txBody>
      </p:sp>
      <p:sp>
        <p:nvSpPr>
          <p:cNvPr id="5" name="Google Shape;376;p10">
            <a:extLst>
              <a:ext uri="{FF2B5EF4-FFF2-40B4-BE49-F238E27FC236}">
                <a16:creationId xmlns:a16="http://schemas.microsoft.com/office/drawing/2014/main" id="{BD4758CB-EE16-76D4-D552-91F10BCE1B89}"/>
              </a:ext>
            </a:extLst>
          </p:cNvPr>
          <p:cNvSpPr txBox="1"/>
          <p:nvPr/>
        </p:nvSpPr>
        <p:spPr>
          <a:xfrm>
            <a:off x="6080603" y="2872496"/>
            <a:ext cx="1958316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Association des 3 vallées: </a:t>
            </a:r>
            <a:r>
              <a:rPr lang="fr-FR" sz="127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</a:t>
            </a: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projet évènement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77;p10">
            <a:extLst>
              <a:ext uri="{FF2B5EF4-FFF2-40B4-BE49-F238E27FC236}">
                <a16:creationId xmlns:a16="http://schemas.microsoft.com/office/drawing/2014/main" id="{F8E87FF6-54A7-F2F3-45C3-68F8E165C064}"/>
              </a:ext>
            </a:extLst>
          </p:cNvPr>
          <p:cNvSpPr txBox="1"/>
          <p:nvPr/>
        </p:nvSpPr>
        <p:spPr>
          <a:xfrm>
            <a:off x="6119328" y="4235716"/>
            <a:ext cx="1676949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</a:t>
            </a:r>
            <a:r>
              <a:rPr lang="fr-FR" sz="127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87;p10">
            <a:extLst>
              <a:ext uri="{FF2B5EF4-FFF2-40B4-BE49-F238E27FC236}">
                <a16:creationId xmlns:a16="http://schemas.microsoft.com/office/drawing/2014/main" id="{BDAEE7B9-51E0-B026-C0CE-CCDDB338CE2E}"/>
              </a:ext>
            </a:extLst>
          </p:cNvPr>
          <p:cNvSpPr txBox="1"/>
          <p:nvPr/>
        </p:nvSpPr>
        <p:spPr>
          <a:xfrm>
            <a:off x="7798383" y="936744"/>
            <a:ext cx="2107874" cy="128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2015: 4 personnes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Admin, compta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Magazine (données les idées, relecture), évènements, soirées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Ambiance familiale</a:t>
            </a:r>
            <a:endParaRPr sz="127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76;p10">
            <a:extLst>
              <a:ext uri="{FF2B5EF4-FFF2-40B4-BE49-F238E27FC236}">
                <a16:creationId xmlns:a16="http://schemas.microsoft.com/office/drawing/2014/main" id="{F563D096-E675-B9C5-D5B7-9264F0E75480}"/>
              </a:ext>
            </a:extLst>
          </p:cNvPr>
          <p:cNvSpPr txBox="1"/>
          <p:nvPr/>
        </p:nvSpPr>
        <p:spPr>
          <a:xfrm>
            <a:off x="7929828" y="2841010"/>
            <a:ext cx="1958316" cy="8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Association des 3 vallées: </a:t>
            </a:r>
            <a:r>
              <a:rPr lang="fr-FR" sz="127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</a:t>
            </a: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admin et financiers et </a:t>
            </a:r>
            <a:r>
              <a:rPr lang="fr-FR" sz="127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</a:t>
            </a:r>
            <a:r>
              <a:rPr lang="fr-FR" sz="127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projet évènement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77;p10">
            <a:extLst>
              <a:ext uri="{FF2B5EF4-FFF2-40B4-BE49-F238E27FC236}">
                <a16:creationId xmlns:a16="http://schemas.microsoft.com/office/drawing/2014/main" id="{561C360C-3899-43B4-264C-848A970B4B87}"/>
              </a:ext>
            </a:extLst>
          </p:cNvPr>
          <p:cNvSpPr txBox="1"/>
          <p:nvPr/>
        </p:nvSpPr>
        <p:spPr>
          <a:xfrm>
            <a:off x="8093177" y="4219083"/>
            <a:ext cx="1676949" cy="5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Année: </a:t>
            </a:r>
            <a:r>
              <a:rPr lang="fr-FR" sz="127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r>
              <a:rPr lang="fr-FR" sz="127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2015/2016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85;p10">
            <a:extLst>
              <a:ext uri="{FF2B5EF4-FFF2-40B4-BE49-F238E27FC236}">
                <a16:creationId xmlns:a16="http://schemas.microsoft.com/office/drawing/2014/main" id="{51670C6A-867F-AF5E-A751-509DA171A507}"/>
              </a:ext>
            </a:extLst>
          </p:cNvPr>
          <p:cNvSpPr txBox="1"/>
          <p:nvPr/>
        </p:nvSpPr>
        <p:spPr>
          <a:xfrm>
            <a:off x="6139158" y="4843753"/>
            <a:ext cx="1519629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Moutiers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5;p10">
            <a:extLst>
              <a:ext uri="{FF2B5EF4-FFF2-40B4-BE49-F238E27FC236}">
                <a16:creationId xmlns:a16="http://schemas.microsoft.com/office/drawing/2014/main" id="{DC3DFD7F-FB5A-71B5-667F-CBB4BE191F6F}"/>
              </a:ext>
            </a:extLst>
          </p:cNvPr>
          <p:cNvSpPr txBox="1"/>
          <p:nvPr/>
        </p:nvSpPr>
        <p:spPr>
          <a:xfrm>
            <a:off x="8149171" y="4811921"/>
            <a:ext cx="1519629" cy="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Lieu: Moutiers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90;p10">
            <a:extLst>
              <a:ext uri="{FF2B5EF4-FFF2-40B4-BE49-F238E27FC236}">
                <a16:creationId xmlns:a16="http://schemas.microsoft.com/office/drawing/2014/main" id="{B3AAAFEA-A61C-906A-13D0-46944E55F3FE}"/>
              </a:ext>
            </a:extLst>
          </p:cNvPr>
          <p:cNvSpPr txBox="1"/>
          <p:nvPr/>
        </p:nvSpPr>
        <p:spPr>
          <a:xfrm>
            <a:off x="6900620" y="5427754"/>
            <a:ext cx="2497102" cy="6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00" rIns="108850" bIns="544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fr-FR" sz="127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Grosse charge de travail car demandeuse de nouveauté, de nouveaux projets</a:t>
            </a:r>
            <a:endParaRPr sz="140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34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F4863"/>
      </a:dk2>
      <a:lt2>
        <a:srgbClr val="9BB0DB"/>
      </a:lt2>
      <a:accent1>
        <a:srgbClr val="7C1B78"/>
      </a:accent1>
      <a:accent2>
        <a:srgbClr val="FC9937"/>
      </a:accent2>
      <a:accent3>
        <a:srgbClr val="CC00FF"/>
      </a:accent3>
      <a:accent4>
        <a:srgbClr val="33CC33"/>
      </a:accent4>
      <a:accent5>
        <a:srgbClr val="46449B"/>
      </a:accent5>
      <a:accent6>
        <a:srgbClr val="EE4695"/>
      </a:accent6>
      <a:hlink>
        <a:srgbClr val="3B3B38"/>
      </a:hlink>
      <a:folHlink>
        <a:srgbClr val="EE46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F4863"/>
      </a:dk2>
      <a:lt2>
        <a:srgbClr val="9BB0DB"/>
      </a:lt2>
      <a:accent1>
        <a:srgbClr val="7C1B78"/>
      </a:accent1>
      <a:accent2>
        <a:srgbClr val="FC9937"/>
      </a:accent2>
      <a:accent3>
        <a:srgbClr val="CC00FF"/>
      </a:accent3>
      <a:accent4>
        <a:srgbClr val="33CC33"/>
      </a:accent4>
      <a:accent5>
        <a:srgbClr val="46449B"/>
      </a:accent5>
      <a:accent6>
        <a:srgbClr val="EE4695"/>
      </a:accent6>
      <a:hlink>
        <a:srgbClr val="3B3B38"/>
      </a:hlink>
      <a:folHlink>
        <a:srgbClr val="EE46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F4863"/>
      </a:dk2>
      <a:lt2>
        <a:srgbClr val="9BB0DB"/>
      </a:lt2>
      <a:accent1>
        <a:srgbClr val="7C1B78"/>
      </a:accent1>
      <a:accent2>
        <a:srgbClr val="FC9937"/>
      </a:accent2>
      <a:accent3>
        <a:srgbClr val="CC00FF"/>
      </a:accent3>
      <a:accent4>
        <a:srgbClr val="33CC33"/>
      </a:accent4>
      <a:accent5>
        <a:srgbClr val="46449B"/>
      </a:accent5>
      <a:accent6>
        <a:srgbClr val="EE4695"/>
      </a:accent6>
      <a:hlink>
        <a:srgbClr val="3B3B38"/>
      </a:hlink>
      <a:folHlink>
        <a:srgbClr val="EE46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11188</TotalTime>
  <Words>1754</Words>
  <Application>Microsoft Office PowerPoint</Application>
  <PresentationFormat>Grand écran</PresentationFormat>
  <Paragraphs>336</Paragraphs>
  <Slides>27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GOTHAM-BOOK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Formation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MBB</dc:creator>
  <dc:description/>
  <cp:lastModifiedBy>perquin camille</cp:lastModifiedBy>
  <cp:revision>862</cp:revision>
  <cp:lastPrinted>2020-02-06T12:54:58Z</cp:lastPrinted>
  <dcterms:created xsi:type="dcterms:W3CDTF">2000-02-02T13:18:46Z</dcterms:created>
  <dcterms:modified xsi:type="dcterms:W3CDTF">2022-11-10T17:46:58Z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Formation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